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11" r:id="rId3"/>
    <p:sldId id="257" r:id="rId4"/>
    <p:sldId id="295" r:id="rId5"/>
    <p:sldId id="258" r:id="rId6"/>
    <p:sldId id="260" r:id="rId7"/>
    <p:sldId id="261" r:id="rId8"/>
    <p:sldId id="300" r:id="rId9"/>
    <p:sldId id="263" r:id="rId10"/>
    <p:sldId id="296" r:id="rId11"/>
    <p:sldId id="264" r:id="rId12"/>
    <p:sldId id="297" r:id="rId13"/>
    <p:sldId id="265" r:id="rId14"/>
    <p:sldId id="298" r:id="rId15"/>
    <p:sldId id="266" r:id="rId16"/>
    <p:sldId id="267" r:id="rId17"/>
    <p:sldId id="270" r:id="rId18"/>
    <p:sldId id="271" r:id="rId19"/>
    <p:sldId id="276" r:id="rId20"/>
    <p:sldId id="312" r:id="rId21"/>
    <p:sldId id="301" r:id="rId22"/>
    <p:sldId id="277" r:id="rId23"/>
    <p:sldId id="302" r:id="rId24"/>
    <p:sldId id="304" r:id="rId25"/>
    <p:sldId id="288" r:id="rId26"/>
    <p:sldId id="305" r:id="rId27"/>
    <p:sldId id="306" r:id="rId28"/>
    <p:sldId id="289" r:id="rId29"/>
    <p:sldId id="307" r:id="rId30"/>
    <p:sldId id="313" r:id="rId31"/>
    <p:sldId id="308" r:id="rId32"/>
    <p:sldId id="309" r:id="rId33"/>
    <p:sldId id="310" r:id="rId34"/>
    <p:sldId id="292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706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396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28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8426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940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871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530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805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3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571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47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84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339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569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252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066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F75976-4D76-4C54-B470-DC74E0201E11}" type="datetimeFigureOut">
              <a:rPr lang="cs-CZ" smtClean="0"/>
              <a:pPr/>
              <a:t>30.4.2020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22F0D1-71A1-4E2E-8E4D-C5C3B76F0E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007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/>
              <a:t>Čarodějnické učení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200" dirty="0" smtClean="0"/>
              <a:t>30. 4. </a:t>
            </a:r>
            <a:r>
              <a:rPr lang="cs-CZ" sz="3200" dirty="0" smtClean="0"/>
              <a:t>2020</a:t>
            </a:r>
            <a:endParaRPr lang="cs-CZ" sz="3200" dirty="0"/>
          </a:p>
        </p:txBody>
      </p:sp>
      <p:pic>
        <p:nvPicPr>
          <p:cNvPr id="4" name="Obrázek 3" descr="já čaroděj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453" y="562122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3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Tak to jsem na vás zvědavá!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Zástupný symbol pro obsah 3" descr="čarodějnice Elví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2922" y="1886046"/>
            <a:ext cx="6660900" cy="41630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896815"/>
            <a:ext cx="8825658" cy="2676379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cs-CZ" sz="3400" dirty="0" smtClean="0">
                <a:solidFill>
                  <a:schemeClr val="accent2">
                    <a:lumMod val="75000"/>
                  </a:schemeClr>
                </a:solidFill>
              </a:rPr>
              <a:t>Čarodějnice Elvíra se učila zaříkávadlo, ale její kocour jí ho roztrhal na kousky. Pomoz čarodějnici poskládat slova podle abecedy, aby se jí dobře učila.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Napiš zaříkávadlo na papír!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4" name="Dvojitá vlna 3" descr="bo"/>
          <p:cNvSpPr/>
          <p:nvPr/>
        </p:nvSpPr>
        <p:spPr>
          <a:xfrm>
            <a:off x="1685796" y="4267996"/>
            <a:ext cx="1485900" cy="49236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soliánum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vojitá vlna 5" descr="bo"/>
          <p:cNvSpPr/>
          <p:nvPr/>
        </p:nvSpPr>
        <p:spPr>
          <a:xfrm>
            <a:off x="3745553" y="3903560"/>
            <a:ext cx="1485900" cy="49236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zil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vojitá vlna 6" descr="bo"/>
          <p:cNvSpPr/>
          <p:nvPr/>
        </p:nvSpPr>
        <p:spPr>
          <a:xfrm>
            <a:off x="5885438" y="3797740"/>
            <a:ext cx="1485900" cy="49236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filátum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vojitá vlna 7" descr="bo"/>
          <p:cNvSpPr/>
          <p:nvPr/>
        </p:nvSpPr>
        <p:spPr>
          <a:xfrm>
            <a:off x="4488503" y="4689634"/>
            <a:ext cx="1485900" cy="49236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kumórum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vojitá vlna 8" descr="bo"/>
          <p:cNvSpPr/>
          <p:nvPr/>
        </p:nvSpPr>
        <p:spPr>
          <a:xfrm>
            <a:off x="2306364" y="5219707"/>
            <a:ext cx="1439189" cy="49236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kolum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vojitá vlna 9" descr="bo"/>
          <p:cNvSpPr/>
          <p:nvPr/>
        </p:nvSpPr>
        <p:spPr>
          <a:xfrm>
            <a:off x="7865067" y="4087974"/>
            <a:ext cx="1485900" cy="49236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abor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vojitá vlna 10" descr="bo"/>
          <p:cNvSpPr/>
          <p:nvPr/>
        </p:nvSpPr>
        <p:spPr>
          <a:xfrm>
            <a:off x="6607540" y="5195808"/>
            <a:ext cx="1485900" cy="492369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perion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</a:t>
            </a:r>
            <a:r>
              <a:rPr lang="cs-CZ" dirty="0" smtClean="0">
                <a:solidFill>
                  <a:srgbClr val="92D050"/>
                </a:solidFill>
              </a:rPr>
              <a:t>Jsem to teda </a:t>
            </a:r>
            <a:r>
              <a:rPr lang="cs-CZ" dirty="0" err="1" smtClean="0">
                <a:solidFill>
                  <a:srgbClr val="92D050"/>
                </a:solidFill>
              </a:rPr>
              <a:t>vymňouk</a:t>
            </a:r>
            <a:r>
              <a:rPr lang="cs-CZ" dirty="0" smtClean="0">
                <a:solidFill>
                  <a:srgbClr val="92D050"/>
                </a:solidFill>
              </a:rPr>
              <a:t>, </a:t>
            </a:r>
            <a:r>
              <a:rPr lang="cs-CZ" dirty="0" err="1" smtClean="0">
                <a:solidFill>
                  <a:srgbClr val="92D050"/>
                </a:solidFill>
              </a:rPr>
              <a:t>noooo</a:t>
            </a:r>
            <a:r>
              <a:rPr lang="cs-CZ" dirty="0" smtClean="0">
                <a:solidFill>
                  <a:srgbClr val="92D050"/>
                </a:solidFill>
              </a:rPr>
              <a:t>! 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Zástupný symbol pro obsah 3" descr="koc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9846" y="1885070"/>
            <a:ext cx="7428724" cy="43187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815927"/>
            <a:ext cx="9582175" cy="2869808"/>
          </a:xfrm>
        </p:spPr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>
                <a:solidFill>
                  <a:srgbClr val="FFC000"/>
                </a:solidFill>
              </a:rPr>
              <a:t>Její kamarádce staré čarodějnici  </a:t>
            </a:r>
            <a:r>
              <a:rPr lang="cs-CZ" sz="3200" dirty="0" smtClean="0">
                <a:solidFill>
                  <a:srgbClr val="FFC000"/>
                </a:solidFill>
              </a:rPr>
              <a:t>se </a:t>
            </a:r>
            <a:r>
              <a:rPr lang="cs-CZ" sz="3200" dirty="0" smtClean="0">
                <a:solidFill>
                  <a:srgbClr val="FFC000"/>
                </a:solidFill>
              </a:rPr>
              <a:t>zamotalo </a:t>
            </a:r>
            <a:r>
              <a:rPr lang="cs-CZ" sz="3200" dirty="0" smtClean="0">
                <a:solidFill>
                  <a:srgbClr val="FFC000"/>
                </a:solidFill>
              </a:rPr>
              <a:t>kouzlo. Poskládáš věty tak, aby kouzlo </a:t>
            </a:r>
            <a:r>
              <a:rPr lang="cs-CZ" sz="3200" dirty="0" smtClean="0">
                <a:solidFill>
                  <a:srgbClr val="FFC000"/>
                </a:solidFill>
              </a:rPr>
              <a:t>fungovalo?</a:t>
            </a:r>
            <a:r>
              <a:rPr lang="cs-CZ" sz="3200" dirty="0" smtClean="0">
                <a:solidFill>
                  <a:srgbClr val="FFC000"/>
                </a:solidFill>
              </a:rPr>
              <a:t/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Opiš si věty na lístečky!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2818614"/>
            <a:ext cx="9723577" cy="340307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1"/>
                </a:solidFill>
              </a:rPr>
              <a:t>Čáry máry, čáry máry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pusou zbavím prokletí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  <a:r>
              <a:rPr lang="cs-CZ" sz="1600" dirty="0">
                <a:solidFill>
                  <a:schemeClr val="bg1"/>
                </a:solidFill>
              </a:rPr>
              <a:t/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Já </a:t>
            </a:r>
            <a:r>
              <a:rPr lang="cs-CZ" sz="1600" dirty="0">
                <a:solidFill>
                  <a:schemeClr val="bg1"/>
                </a:solidFill>
              </a:rPr>
              <a:t>jsem malá kouzelnice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začaruju maminku!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Za rumovou </a:t>
            </a:r>
            <a:r>
              <a:rPr lang="cs-CZ" sz="1600" dirty="0" smtClean="0">
                <a:solidFill>
                  <a:schemeClr val="bg1"/>
                </a:solidFill>
              </a:rPr>
              <a:t>pralinku                                                                čokolády </a:t>
            </a:r>
            <a:r>
              <a:rPr lang="cs-CZ" sz="1600" dirty="0">
                <a:solidFill>
                  <a:schemeClr val="bg1"/>
                </a:solidFill>
              </a:rPr>
              <a:t>na dvě káry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cs-CZ" sz="1600" dirty="0" smtClean="0">
                <a:solidFill>
                  <a:schemeClr val="bg1"/>
                </a:solidFill>
              </a:rPr>
              <a:t>Čáry </a:t>
            </a:r>
            <a:r>
              <a:rPr lang="cs-CZ" sz="1600" dirty="0">
                <a:solidFill>
                  <a:schemeClr val="bg1"/>
                </a:solidFill>
              </a:rPr>
              <a:t>máry, můří </a:t>
            </a:r>
            <a:r>
              <a:rPr lang="cs-CZ" sz="1600" dirty="0" err="1" smtClean="0">
                <a:solidFill>
                  <a:schemeClr val="bg1"/>
                </a:solidFill>
              </a:rPr>
              <a:t>očkA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každý </a:t>
            </a:r>
            <a:r>
              <a:rPr lang="cs-CZ" sz="1600" dirty="0">
                <a:solidFill>
                  <a:schemeClr val="bg1"/>
                </a:solidFill>
              </a:rPr>
              <a:t>den znám kouzel více.</a:t>
            </a:r>
            <a:r>
              <a:rPr lang="cs-CZ" sz="1400" dirty="0">
                <a:solidFill>
                  <a:schemeClr val="bg1"/>
                </a:solidFill>
              </a:rPr>
              <a:t/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900" dirty="0">
                <a:solidFill>
                  <a:schemeClr val="bg1"/>
                </a:solidFill>
              </a:rPr>
              <a:t/>
            </a:r>
            <a:br>
              <a:rPr lang="cs-CZ" sz="9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Já tě, mámo, vzápětí                                                                   ať je z tebe černá kočka! </a:t>
            </a:r>
          </a:p>
          <a:p>
            <a:pPr>
              <a:lnSpc>
                <a:spcPct val="200000"/>
              </a:lnSpc>
            </a:pPr>
            <a:endParaRPr lang="cs-CZ" sz="900" dirty="0">
              <a:solidFill>
                <a:schemeClr val="bg1"/>
              </a:solidFill>
            </a:endParaRPr>
          </a:p>
        </p:txBody>
      </p:sp>
      <p:pic>
        <p:nvPicPr>
          <p:cNvPr id="4" name="Picture 4" descr="Ugly Witch Cartoon Character — Stock Vector © HitToon #14192191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95140" y="3376246"/>
            <a:ext cx="2302607" cy="19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6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</a:t>
            </a:r>
            <a:r>
              <a:rPr lang="cs-CZ" dirty="0" smtClean="0">
                <a:solidFill>
                  <a:srgbClr val="92D050"/>
                </a:solidFill>
              </a:rPr>
              <a:t>Tak co? Víte? </a:t>
            </a:r>
            <a:br>
              <a:rPr lang="cs-CZ" dirty="0" smtClean="0">
                <a:solidFill>
                  <a:srgbClr val="92D050"/>
                </a:solidFill>
              </a:rPr>
            </a:br>
            <a:r>
              <a:rPr lang="cs-CZ" dirty="0" smtClean="0">
                <a:solidFill>
                  <a:srgbClr val="92D050"/>
                </a:solidFill>
              </a:rPr>
              <a:t>    Hledejte rýmy! </a:t>
            </a:r>
            <a:br>
              <a:rPr lang="cs-CZ" dirty="0" smtClean="0">
                <a:solidFill>
                  <a:srgbClr val="92D050"/>
                </a:solidFill>
              </a:rPr>
            </a:b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smtClean="0">
                <a:solidFill>
                  <a:srgbClr val="92D050"/>
                </a:solidFill>
              </a:rPr>
              <a:t>                        </a:t>
            </a:r>
            <a:r>
              <a:rPr lang="cs-CZ" dirty="0" smtClean="0">
                <a:solidFill>
                  <a:srgbClr val="00B050"/>
                </a:solidFill>
              </a:rPr>
              <a:t>Ne rýmu! 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čarodějnice - nosat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7886" y="2603500"/>
            <a:ext cx="6670014" cy="369882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0659" y="928467"/>
            <a:ext cx="5514535" cy="2025747"/>
          </a:xfrm>
        </p:spPr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rgbClr val="00B050"/>
                </a:solidFill>
              </a:rPr>
              <a:t>Třeba takhle! </a:t>
            </a:r>
            <a:br>
              <a:rPr lang="cs-CZ" sz="3200" dirty="0" smtClean="0">
                <a:solidFill>
                  <a:srgbClr val="00B050"/>
                </a:solidFill>
              </a:rPr>
            </a:br>
            <a:r>
              <a:rPr lang="cs-CZ" sz="3200" dirty="0" smtClean="0">
                <a:solidFill>
                  <a:srgbClr val="00B050"/>
                </a:solidFill>
              </a:rPr>
              <a:t/>
            </a:r>
            <a:br>
              <a:rPr lang="cs-CZ" sz="3200" dirty="0" smtClean="0">
                <a:solidFill>
                  <a:srgbClr val="00B050"/>
                </a:solidFill>
              </a:rPr>
            </a:b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smtClean="0">
                <a:solidFill>
                  <a:srgbClr val="00B050"/>
                </a:solidFill>
              </a:rPr>
              <a:t>MÁRY …. KÁRY 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2818614"/>
            <a:ext cx="9723577" cy="340307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1"/>
                </a:solidFill>
              </a:rPr>
              <a:t>Čáry máry, čáry máry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pusou zbavím prokletí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  <a:r>
              <a:rPr lang="cs-CZ" sz="1600" dirty="0">
                <a:solidFill>
                  <a:schemeClr val="bg1"/>
                </a:solidFill>
              </a:rPr>
              <a:t/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Já </a:t>
            </a:r>
            <a:r>
              <a:rPr lang="cs-CZ" sz="1600" dirty="0">
                <a:solidFill>
                  <a:schemeClr val="bg1"/>
                </a:solidFill>
              </a:rPr>
              <a:t>jsem malá kouzelnice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začaruju maminku!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Za rumovou </a:t>
            </a:r>
            <a:r>
              <a:rPr lang="cs-CZ" sz="1600" dirty="0" smtClean="0">
                <a:solidFill>
                  <a:schemeClr val="bg1"/>
                </a:solidFill>
              </a:rPr>
              <a:t>pralinku                                                                čokolády </a:t>
            </a:r>
            <a:r>
              <a:rPr lang="cs-CZ" sz="1600" dirty="0">
                <a:solidFill>
                  <a:schemeClr val="bg1"/>
                </a:solidFill>
              </a:rPr>
              <a:t>na dvě káry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cs-CZ" sz="1600" dirty="0" smtClean="0">
                <a:solidFill>
                  <a:schemeClr val="bg1"/>
                </a:solidFill>
              </a:rPr>
              <a:t>Čáry </a:t>
            </a:r>
            <a:r>
              <a:rPr lang="cs-CZ" sz="1600" dirty="0">
                <a:solidFill>
                  <a:schemeClr val="bg1"/>
                </a:solidFill>
              </a:rPr>
              <a:t>máry, můří </a:t>
            </a:r>
            <a:r>
              <a:rPr lang="cs-CZ" sz="1600" dirty="0" err="1" smtClean="0">
                <a:solidFill>
                  <a:schemeClr val="bg1"/>
                </a:solidFill>
              </a:rPr>
              <a:t>očkA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každý </a:t>
            </a:r>
            <a:r>
              <a:rPr lang="cs-CZ" sz="1600" dirty="0">
                <a:solidFill>
                  <a:schemeClr val="bg1"/>
                </a:solidFill>
              </a:rPr>
              <a:t>den znám kouzel více.</a:t>
            </a:r>
            <a:r>
              <a:rPr lang="cs-CZ" sz="1400" dirty="0">
                <a:solidFill>
                  <a:schemeClr val="bg1"/>
                </a:solidFill>
              </a:rPr>
              <a:t/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900" dirty="0">
                <a:solidFill>
                  <a:schemeClr val="bg1"/>
                </a:solidFill>
              </a:rPr>
              <a:t/>
            </a:r>
            <a:br>
              <a:rPr lang="cs-CZ" sz="9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Já tě, mámo, vzápětí                                                                   ať je z tebe černá kočka! </a:t>
            </a:r>
          </a:p>
          <a:p>
            <a:pPr>
              <a:lnSpc>
                <a:spcPct val="200000"/>
              </a:lnSpc>
            </a:pPr>
            <a:endParaRPr lang="cs-CZ" sz="900" dirty="0">
              <a:solidFill>
                <a:schemeClr val="bg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902697" y="3148553"/>
            <a:ext cx="3186260" cy="999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98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069144"/>
            <a:ext cx="8819039" cy="2025747"/>
          </a:xfrm>
        </p:spPr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rgbClr val="00B050"/>
                </a:solidFill>
              </a:rPr>
              <a:t>… a další rýmy</a:t>
            </a:r>
            <a:br>
              <a:rPr lang="cs-CZ" sz="3200" dirty="0" smtClean="0">
                <a:solidFill>
                  <a:srgbClr val="00B050"/>
                </a:solidFill>
              </a:rPr>
            </a:br>
            <a:r>
              <a:rPr lang="cs-CZ" sz="3200" dirty="0" smtClean="0">
                <a:solidFill>
                  <a:srgbClr val="00B050"/>
                </a:solidFill>
              </a:rPr>
              <a:t> </a:t>
            </a:r>
            <a:br>
              <a:rPr lang="cs-CZ" sz="3200" dirty="0" smtClean="0">
                <a:solidFill>
                  <a:srgbClr val="00B050"/>
                </a:solidFill>
              </a:rPr>
            </a:br>
            <a:r>
              <a:rPr lang="cs-CZ" sz="3200" dirty="0" smtClean="0">
                <a:solidFill>
                  <a:srgbClr val="00B050"/>
                </a:solidFill>
              </a:rPr>
              <a:t>Pokračuj dál!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2818614"/>
            <a:ext cx="9723577" cy="340307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1"/>
                </a:solidFill>
              </a:rPr>
              <a:t>Čáry máry, čáry máry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pusou zbavím prokletí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  <a:r>
              <a:rPr lang="cs-CZ" sz="1600" dirty="0">
                <a:solidFill>
                  <a:schemeClr val="bg1"/>
                </a:solidFill>
              </a:rPr>
              <a:t/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Já </a:t>
            </a:r>
            <a:r>
              <a:rPr lang="cs-CZ" sz="1600" dirty="0">
                <a:solidFill>
                  <a:schemeClr val="bg1"/>
                </a:solidFill>
              </a:rPr>
              <a:t>jsem malá kouzelnice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začaruju maminku!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Za rumovou </a:t>
            </a:r>
            <a:r>
              <a:rPr lang="cs-CZ" sz="1600" dirty="0" smtClean="0">
                <a:solidFill>
                  <a:schemeClr val="bg1"/>
                </a:solidFill>
              </a:rPr>
              <a:t>pralinku                                                                čokolády </a:t>
            </a:r>
            <a:r>
              <a:rPr lang="cs-CZ" sz="1600" dirty="0">
                <a:solidFill>
                  <a:schemeClr val="bg1"/>
                </a:solidFill>
              </a:rPr>
              <a:t>na dvě káry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cs-CZ" sz="1600" dirty="0" smtClean="0">
                <a:solidFill>
                  <a:schemeClr val="bg1"/>
                </a:solidFill>
              </a:rPr>
              <a:t>Čáry </a:t>
            </a:r>
            <a:r>
              <a:rPr lang="cs-CZ" sz="1600" dirty="0">
                <a:solidFill>
                  <a:schemeClr val="bg1"/>
                </a:solidFill>
              </a:rPr>
              <a:t>máry, můří </a:t>
            </a:r>
            <a:r>
              <a:rPr lang="cs-CZ" sz="1600" dirty="0" err="1" smtClean="0">
                <a:solidFill>
                  <a:schemeClr val="bg1"/>
                </a:solidFill>
              </a:rPr>
              <a:t>očkA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každý </a:t>
            </a:r>
            <a:r>
              <a:rPr lang="cs-CZ" sz="1600" dirty="0">
                <a:solidFill>
                  <a:schemeClr val="bg1"/>
                </a:solidFill>
              </a:rPr>
              <a:t>den znám kouzel více.</a:t>
            </a:r>
            <a:r>
              <a:rPr lang="cs-CZ" sz="1400" dirty="0">
                <a:solidFill>
                  <a:schemeClr val="bg1"/>
                </a:solidFill>
              </a:rPr>
              <a:t/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900" dirty="0">
                <a:solidFill>
                  <a:schemeClr val="bg1"/>
                </a:solidFill>
              </a:rPr>
              <a:t/>
            </a:r>
            <a:br>
              <a:rPr lang="cs-CZ" sz="9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Já tě, mámo, vzápětí                                                                   ať je z tebe černá kočka! </a:t>
            </a:r>
          </a:p>
          <a:p>
            <a:pPr>
              <a:lnSpc>
                <a:spcPct val="200000"/>
              </a:lnSpc>
            </a:pPr>
            <a:endParaRPr lang="cs-CZ" sz="900" dirty="0">
              <a:solidFill>
                <a:schemeClr val="bg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902697" y="3148553"/>
            <a:ext cx="3186260" cy="999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091233" y="3676454"/>
            <a:ext cx="2997724" cy="10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71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716437"/>
            <a:ext cx="9582175" cy="2111169"/>
          </a:xfrm>
        </p:spPr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>
                <a:solidFill>
                  <a:srgbClr val="92D050"/>
                </a:solidFill>
              </a:rPr>
              <a:t>Tady jsou všechny rýmy pospojované!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2818614"/>
            <a:ext cx="9723577" cy="340307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1"/>
                </a:solidFill>
              </a:rPr>
              <a:t>Čáry máry, čáry máry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pusou zbavím prokletí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  <a:r>
              <a:rPr lang="cs-CZ" sz="1600" dirty="0">
                <a:solidFill>
                  <a:schemeClr val="bg1"/>
                </a:solidFill>
              </a:rPr>
              <a:t/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Já </a:t>
            </a:r>
            <a:r>
              <a:rPr lang="cs-CZ" sz="1600" dirty="0">
                <a:solidFill>
                  <a:schemeClr val="bg1"/>
                </a:solidFill>
              </a:rPr>
              <a:t>jsem malá kouzelnice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</a:t>
            </a:r>
            <a:r>
              <a:rPr lang="cs-CZ" sz="1600" dirty="0">
                <a:solidFill>
                  <a:schemeClr val="bg1"/>
                </a:solidFill>
              </a:rPr>
              <a:t>začaruju maminku!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Za rumovou </a:t>
            </a:r>
            <a:r>
              <a:rPr lang="cs-CZ" sz="1600" dirty="0" smtClean="0">
                <a:solidFill>
                  <a:schemeClr val="bg1"/>
                </a:solidFill>
              </a:rPr>
              <a:t>pralinku                                                                čokolády </a:t>
            </a:r>
            <a:r>
              <a:rPr lang="cs-CZ" sz="1600" dirty="0">
                <a:solidFill>
                  <a:schemeClr val="bg1"/>
                </a:solidFill>
              </a:rPr>
              <a:t>na dvě káry</a:t>
            </a:r>
            <a:r>
              <a:rPr lang="cs-CZ" sz="1600" dirty="0" smtClean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200000"/>
              </a:lnSpc>
            </a:pPr>
            <a:r>
              <a:rPr lang="cs-CZ" sz="1600" dirty="0" smtClean="0">
                <a:solidFill>
                  <a:schemeClr val="bg1"/>
                </a:solidFill>
              </a:rPr>
              <a:t>Čáry </a:t>
            </a:r>
            <a:r>
              <a:rPr lang="cs-CZ" sz="1600" dirty="0">
                <a:solidFill>
                  <a:schemeClr val="bg1"/>
                </a:solidFill>
              </a:rPr>
              <a:t>máry, můří </a:t>
            </a:r>
            <a:r>
              <a:rPr lang="cs-CZ" sz="1600" dirty="0" err="1" smtClean="0">
                <a:solidFill>
                  <a:schemeClr val="bg1"/>
                </a:solidFill>
              </a:rPr>
              <a:t>očkA</a:t>
            </a:r>
            <a:r>
              <a:rPr lang="cs-CZ" sz="1600" dirty="0" smtClean="0">
                <a:solidFill>
                  <a:schemeClr val="bg1"/>
                </a:solidFill>
              </a:rPr>
              <a:t>,                                                             každý </a:t>
            </a:r>
            <a:r>
              <a:rPr lang="cs-CZ" sz="1600" dirty="0">
                <a:solidFill>
                  <a:schemeClr val="bg1"/>
                </a:solidFill>
              </a:rPr>
              <a:t>den znám kouzel více.</a:t>
            </a:r>
            <a:r>
              <a:rPr lang="cs-CZ" sz="1400" dirty="0">
                <a:solidFill>
                  <a:schemeClr val="bg1"/>
                </a:solidFill>
              </a:rPr>
              <a:t/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900" dirty="0">
                <a:solidFill>
                  <a:schemeClr val="bg1"/>
                </a:solidFill>
              </a:rPr>
              <a:t/>
            </a:r>
            <a:br>
              <a:rPr lang="cs-CZ" sz="9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Já tě, mámo, vzápětí                                                                   ať je z tebe černá kočka! </a:t>
            </a:r>
          </a:p>
          <a:p>
            <a:pPr>
              <a:lnSpc>
                <a:spcPct val="200000"/>
              </a:lnSpc>
            </a:pPr>
            <a:endParaRPr lang="cs-CZ" sz="900" dirty="0">
              <a:solidFill>
                <a:schemeClr val="bg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902697" y="3148553"/>
            <a:ext cx="3186260" cy="999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091233" y="3676454"/>
            <a:ext cx="2997724" cy="102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3789575" y="3676454"/>
            <a:ext cx="3299382" cy="471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902697" y="4703975"/>
            <a:ext cx="3186260" cy="744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3591612" y="3148553"/>
            <a:ext cx="3497345" cy="2375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0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716437"/>
            <a:ext cx="9582175" cy="2294049"/>
          </a:xfrm>
        </p:spPr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err="1" smtClean="0">
                <a:solidFill>
                  <a:srgbClr val="FFC000"/>
                </a:solidFill>
              </a:rPr>
              <a:t>Ajajaj</a:t>
            </a:r>
            <a:r>
              <a:rPr lang="cs-CZ" sz="3200" dirty="0" smtClean="0">
                <a:solidFill>
                  <a:srgbClr val="FFC000"/>
                </a:solidFill>
              </a:rPr>
              <a:t>… zaříkávadlo je poskládané, ale utekla z něj všechna i/y! Doplň je a nahlas odůvodni!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2818614"/>
            <a:ext cx="9723577" cy="3403077"/>
          </a:xfrm>
        </p:spPr>
        <p:txBody>
          <a:bodyPr numCol="2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Čár_  már_, čár_ már_,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čokolád_ </a:t>
            </a:r>
            <a:r>
              <a:rPr lang="cs-CZ" b="1" dirty="0">
                <a:solidFill>
                  <a:schemeClr val="tx1"/>
                </a:solidFill>
              </a:rPr>
              <a:t>na dvě </a:t>
            </a:r>
            <a:r>
              <a:rPr lang="cs-CZ" b="1" dirty="0" smtClean="0">
                <a:solidFill>
                  <a:schemeClr val="tx1"/>
                </a:solidFill>
              </a:rPr>
              <a:t>kár_!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Já </a:t>
            </a:r>
            <a:r>
              <a:rPr lang="cs-CZ" b="1" dirty="0">
                <a:solidFill>
                  <a:schemeClr val="tx1"/>
                </a:solidFill>
              </a:rPr>
              <a:t>jsem malá </a:t>
            </a:r>
            <a:r>
              <a:rPr lang="cs-CZ" b="1" dirty="0" smtClean="0">
                <a:solidFill>
                  <a:schemeClr val="tx1"/>
                </a:solidFill>
              </a:rPr>
              <a:t>kouzeln_ce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každ_ </a:t>
            </a:r>
            <a:r>
              <a:rPr lang="cs-CZ" b="1" dirty="0">
                <a:solidFill>
                  <a:schemeClr val="tx1"/>
                </a:solidFill>
              </a:rPr>
              <a:t>den znám kouzel více.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Za rumovou pralinku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začaruju maminku!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Čár_ már_, můř_ </a:t>
            </a:r>
            <a:r>
              <a:rPr lang="cs-CZ" b="1" dirty="0">
                <a:solidFill>
                  <a:schemeClr val="tx1"/>
                </a:solidFill>
              </a:rPr>
              <a:t>očka,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ať je z tebe černá kočka!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Já tě, mámo, </a:t>
            </a:r>
            <a:r>
              <a:rPr lang="cs-CZ" b="1" dirty="0" smtClean="0">
                <a:solidFill>
                  <a:schemeClr val="tx1"/>
                </a:solidFill>
              </a:rPr>
              <a:t>vzápět_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pusou zbavím </a:t>
            </a:r>
            <a:r>
              <a:rPr lang="cs-CZ" b="1" dirty="0" smtClean="0">
                <a:solidFill>
                  <a:schemeClr val="tx1"/>
                </a:solidFill>
              </a:rPr>
              <a:t>proklet_!</a:t>
            </a: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endParaRPr lang="cs-CZ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716438"/>
            <a:ext cx="9582175" cy="1703206"/>
          </a:xfrm>
        </p:spPr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>
                <a:solidFill>
                  <a:srgbClr val="FF0000"/>
                </a:solidFill>
              </a:rPr>
              <a:t>Povedlo se? Všechna i/y jsou na svém místě správně?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2818614"/>
            <a:ext cx="9723577" cy="3403077"/>
          </a:xfrm>
        </p:spPr>
        <p:txBody>
          <a:bodyPr numCol="2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 smtClean="0">
                <a:solidFill>
                  <a:schemeClr val="tx1"/>
                </a:solidFill>
              </a:rPr>
              <a:t>Čár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  már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, čár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 már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,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čokolád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na dvě </a:t>
            </a:r>
            <a:r>
              <a:rPr lang="cs-CZ" b="1" dirty="0" smtClean="0">
                <a:solidFill>
                  <a:schemeClr val="tx1"/>
                </a:solidFill>
              </a:rPr>
              <a:t>kár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!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Já </a:t>
            </a:r>
            <a:r>
              <a:rPr lang="cs-CZ" b="1" dirty="0">
                <a:solidFill>
                  <a:schemeClr val="tx1"/>
                </a:solidFill>
              </a:rPr>
              <a:t>jsem malá </a:t>
            </a:r>
            <a:r>
              <a:rPr lang="cs-CZ" b="1" dirty="0" smtClean="0">
                <a:solidFill>
                  <a:schemeClr val="tx1"/>
                </a:solidFill>
              </a:rPr>
              <a:t>kouzeln</a:t>
            </a:r>
            <a:r>
              <a:rPr lang="cs-CZ" b="1" dirty="0" smtClean="0">
                <a:solidFill>
                  <a:schemeClr val="bg1"/>
                </a:solidFill>
              </a:rPr>
              <a:t>I</a:t>
            </a:r>
            <a:r>
              <a:rPr lang="cs-CZ" b="1" dirty="0" smtClean="0">
                <a:solidFill>
                  <a:schemeClr val="tx1"/>
                </a:solidFill>
              </a:rPr>
              <a:t>ce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každ</a:t>
            </a:r>
            <a:r>
              <a:rPr lang="cs-CZ" b="1" dirty="0" smtClean="0">
                <a:solidFill>
                  <a:schemeClr val="bg1"/>
                </a:solidFill>
              </a:rPr>
              <a:t>Ý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den znám kouzel více.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Za rumovou pralinku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začaruju maminku!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Čár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 már</a:t>
            </a:r>
            <a:r>
              <a:rPr lang="cs-CZ" b="1" dirty="0" smtClean="0">
                <a:solidFill>
                  <a:schemeClr val="bg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, můř</a:t>
            </a:r>
            <a:r>
              <a:rPr lang="cs-CZ" b="1" dirty="0" smtClean="0">
                <a:solidFill>
                  <a:schemeClr val="bg1"/>
                </a:solidFill>
              </a:rPr>
              <a:t>Í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očka,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ať je z tebe černá kočka!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Já tě, mámo, </a:t>
            </a:r>
            <a:r>
              <a:rPr lang="cs-CZ" b="1" dirty="0" smtClean="0">
                <a:solidFill>
                  <a:schemeClr val="tx1"/>
                </a:solidFill>
              </a:rPr>
              <a:t>vzápět</a:t>
            </a:r>
            <a:r>
              <a:rPr lang="cs-CZ" b="1" dirty="0" smtClean="0">
                <a:solidFill>
                  <a:schemeClr val="bg1"/>
                </a:solidFill>
              </a:rPr>
              <a:t>Í</a:t>
            </a: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pusou zbavím </a:t>
            </a:r>
            <a:r>
              <a:rPr lang="cs-CZ" b="1" dirty="0" smtClean="0">
                <a:solidFill>
                  <a:schemeClr val="tx1"/>
                </a:solidFill>
              </a:rPr>
              <a:t>proklet</a:t>
            </a:r>
            <a:r>
              <a:rPr lang="cs-CZ" b="1" dirty="0" smtClean="0">
                <a:solidFill>
                  <a:schemeClr val="bg1"/>
                </a:solidFill>
              </a:rPr>
              <a:t>Í</a:t>
            </a:r>
            <a:r>
              <a:rPr lang="cs-CZ" b="1" dirty="0" smtClean="0">
                <a:solidFill>
                  <a:schemeClr val="tx1"/>
                </a:solidFill>
              </a:rPr>
              <a:t>!</a:t>
            </a: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900" b="1" dirty="0">
                <a:solidFill>
                  <a:schemeClr val="tx1"/>
                </a:solidFill>
              </a:rPr>
              <a:t/>
            </a:r>
            <a:br>
              <a:rPr lang="cs-CZ" sz="900" b="1" dirty="0">
                <a:solidFill>
                  <a:schemeClr val="tx1"/>
                </a:solidFill>
              </a:rPr>
            </a:br>
            <a:endParaRPr lang="cs-CZ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6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Víš proč?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 descr="čarodějnice svát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81158" y="704360"/>
            <a:ext cx="5528603" cy="4163622"/>
          </a:xfrm>
        </p:spPr>
      </p:pic>
      <p:pic>
        <p:nvPicPr>
          <p:cNvPr id="5" name="Obrázek 4" descr="čarodějnice v oh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8031" y="4214373"/>
            <a:ext cx="3993969" cy="2643627"/>
          </a:xfrm>
          <a:prstGeom prst="rect">
            <a:avLst/>
          </a:prstGeom>
        </p:spPr>
      </p:pic>
      <p:pic>
        <p:nvPicPr>
          <p:cNvPr id="6" name="Obrázek 5" descr="čarodějnice v ohni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453" y="3823502"/>
            <a:ext cx="3995225" cy="28234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4955" y="998806"/>
            <a:ext cx="2793158" cy="11394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B0F0"/>
                </a:solidFill>
              </a:rPr>
              <a:t>A slovní druhy znáš? </a:t>
            </a:r>
            <a:r>
              <a:rPr lang="cs-CZ" sz="3200" dirty="0" smtClean="0">
                <a:solidFill>
                  <a:srgbClr val="00B0F0"/>
                </a:solidFill>
              </a:rPr>
              <a:t/>
            </a:r>
            <a:br>
              <a:rPr lang="cs-CZ" sz="3200" dirty="0" smtClean="0">
                <a:solidFill>
                  <a:srgbClr val="00B0F0"/>
                </a:solidFill>
              </a:rPr>
            </a:br>
            <a:endParaRPr lang="cs-CZ" sz="3200" dirty="0">
              <a:solidFill>
                <a:srgbClr val="00B0F0"/>
              </a:solidFill>
            </a:endParaRPr>
          </a:p>
        </p:txBody>
      </p:sp>
      <p:pic>
        <p:nvPicPr>
          <p:cNvPr id="7" name="Zástupný symbol pro obsah 6" descr="čarodějnice na koštěti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4702" y="2506328"/>
            <a:ext cx="5456677" cy="3627838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15926" y="2039815"/>
            <a:ext cx="3404382" cy="3942861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Kolik je v zaklínadle podstatných jmen?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Kolik je tam sloves?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Kolik předložek?</a:t>
            </a:r>
          </a:p>
          <a:p>
            <a:r>
              <a:rPr lang="cs-CZ" sz="2400" b="1" dirty="0" smtClean="0">
                <a:solidFill>
                  <a:srgbClr val="92D050"/>
                </a:solidFill>
              </a:rPr>
              <a:t>Je tam spojka?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A co zájmeno?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Přídavná jména poznáš? </a:t>
            </a:r>
          </a:p>
          <a:p>
            <a:endParaRPr lang="cs-CZ" dirty="0"/>
          </a:p>
        </p:txBody>
      </p:sp>
      <p:sp>
        <p:nvSpPr>
          <p:cNvPr id="8" name="Oválný popisek 7"/>
          <p:cNvSpPr/>
          <p:nvPr/>
        </p:nvSpPr>
        <p:spPr>
          <a:xfrm>
            <a:off x="5613009" y="337625"/>
            <a:ext cx="2236762" cy="1611453"/>
          </a:xfrm>
          <a:prstGeom prst="wedgeEllipseCallout">
            <a:avLst>
              <a:gd name="adj1" fmla="val 46068"/>
              <a:gd name="adj2" fmla="val 8935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A mohla bych to vidět?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Já jsem </a:t>
            </a:r>
            <a:r>
              <a:rPr 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Sabrina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malá čarodějnice. </a:t>
            </a:r>
            <a:b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A mám problém…! 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 descr="Sabrin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1449" y="2639352"/>
            <a:ext cx="6087806" cy="340917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94788" y="1"/>
            <a:ext cx="80575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rgbClr val="7030A0"/>
                </a:solidFill>
              </a:rPr>
              <a:t>P</a:t>
            </a:r>
            <a:r>
              <a:rPr lang="cs-CZ" sz="2400" b="1" u="sng" dirty="0" smtClean="0">
                <a:solidFill>
                  <a:srgbClr val="7030A0"/>
                </a:solidFill>
              </a:rPr>
              <a:t>řipravovala jsem si </a:t>
            </a:r>
            <a:r>
              <a:rPr lang="cs-CZ" sz="2400" b="1" u="sng" dirty="0" smtClean="0">
                <a:solidFill>
                  <a:srgbClr val="7030A0"/>
                </a:solidFill>
              </a:rPr>
              <a:t>ingredience </a:t>
            </a:r>
            <a:r>
              <a:rPr lang="cs-CZ" sz="2400" b="1" u="sng" dirty="0" smtClean="0">
                <a:solidFill>
                  <a:srgbClr val="7030A0"/>
                </a:solidFill>
              </a:rPr>
              <a:t>na</a:t>
            </a:r>
            <a:r>
              <a:rPr lang="cs-CZ" sz="2400" b="1" u="sng" dirty="0" smtClean="0">
                <a:solidFill>
                  <a:srgbClr val="7030A0"/>
                </a:solidFill>
              </a:rPr>
              <a:t> </a:t>
            </a:r>
            <a:r>
              <a:rPr lang="cs-CZ" sz="2400" b="1" u="sng" dirty="0" smtClean="0">
                <a:solidFill>
                  <a:srgbClr val="7030A0"/>
                </a:solidFill>
              </a:rPr>
              <a:t>tři</a:t>
            </a:r>
            <a:r>
              <a:rPr lang="cs-CZ" sz="2400" b="1" u="sng" dirty="0" smtClean="0">
                <a:solidFill>
                  <a:srgbClr val="7030A0"/>
                </a:solidFill>
              </a:rPr>
              <a:t> lektvary.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                           </a:t>
            </a:r>
          </a:p>
          <a:p>
            <a:r>
              <a:rPr lang="cs-CZ" dirty="0" smtClean="0"/>
              <a:t> </a:t>
            </a:r>
            <a:r>
              <a:rPr lang="cs-CZ" dirty="0" smtClean="0"/>
              <a:t>                         </a:t>
            </a:r>
            <a:r>
              <a:rPr lang="cs-CZ" sz="2000" b="1" u="sng" dirty="0" smtClean="0">
                <a:solidFill>
                  <a:schemeClr val="accent2">
                    <a:lumMod val="75000"/>
                  </a:schemeClr>
                </a:solidFill>
              </a:rPr>
              <a:t>Potřebuji je ale každý umíchat zvlášť! </a:t>
            </a:r>
            <a:endParaRPr lang="cs-CZ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u="sng" dirty="0" smtClean="0"/>
              <a:t> </a:t>
            </a:r>
            <a:r>
              <a:rPr lang="cs-CZ" u="sng" dirty="0" smtClean="0"/>
              <a:t>    </a:t>
            </a:r>
          </a:p>
          <a:p>
            <a:r>
              <a:rPr lang="cs-CZ" dirty="0" smtClean="0"/>
              <a:t>                 </a:t>
            </a:r>
            <a:r>
              <a:rPr lang="cs-CZ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Celkem mám</a:t>
            </a:r>
            <a:r>
              <a:rPr lang="cs-CZ" b="1" u="sng" dirty="0" smtClean="0">
                <a:solidFill>
                  <a:srgbClr val="0070C0"/>
                </a:solidFill>
              </a:rPr>
              <a:t>:</a:t>
            </a:r>
            <a:r>
              <a:rPr lang="cs-CZ" b="1" dirty="0" smtClean="0">
                <a:solidFill>
                  <a:srgbClr val="0070C0"/>
                </a:solidFill>
              </a:rPr>
              <a:t>            </a:t>
            </a:r>
            <a:r>
              <a:rPr lang="cs-CZ" b="1" dirty="0" smtClean="0">
                <a:solidFill>
                  <a:srgbClr val="0070C0"/>
                </a:solidFill>
              </a:rPr>
              <a:t>6  </a:t>
            </a:r>
            <a:r>
              <a:rPr lang="cs-CZ" b="1" dirty="0" smtClean="0">
                <a:solidFill>
                  <a:srgbClr val="0070C0"/>
                </a:solidFill>
              </a:rPr>
              <a:t> rybích očí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                                          12</a:t>
            </a:r>
            <a:r>
              <a:rPr lang="cs-CZ" b="1" dirty="0" smtClean="0">
                <a:solidFill>
                  <a:srgbClr val="0070C0"/>
                </a:solidFill>
              </a:rPr>
              <a:t>   žabích stehýnek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         </a:t>
            </a:r>
            <a:r>
              <a:rPr lang="cs-CZ" b="1" dirty="0" smtClean="0">
                <a:solidFill>
                  <a:srgbClr val="0070C0"/>
                </a:solidFill>
              </a:rPr>
              <a:t>27</a:t>
            </a:r>
            <a:r>
              <a:rPr lang="cs-CZ" b="1" dirty="0" smtClean="0">
                <a:solidFill>
                  <a:srgbClr val="0070C0"/>
                </a:solidFill>
              </a:rPr>
              <a:t>   pavoučích nohou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 30   muších </a:t>
            </a:r>
            <a:r>
              <a:rPr lang="cs-CZ" b="1" dirty="0" smtClean="0">
                <a:solidFill>
                  <a:srgbClr val="0070C0"/>
                </a:solidFill>
              </a:rPr>
              <a:t>křídel</a:t>
            </a: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</a:t>
            </a:r>
            <a:r>
              <a:rPr lang="cs-CZ" b="1" dirty="0" smtClean="0">
                <a:solidFill>
                  <a:srgbClr val="0070C0"/>
                </a:solidFill>
              </a:rPr>
              <a:t>    9   hadích ocásků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      </a:t>
            </a:r>
            <a:r>
              <a:rPr lang="cs-CZ" b="1" dirty="0" smtClean="0">
                <a:solidFill>
                  <a:srgbClr val="0070C0"/>
                </a:solidFill>
              </a:rPr>
              <a:t>18   kapek </a:t>
            </a:r>
            <a:r>
              <a:rPr lang="cs-CZ" b="1" dirty="0" smtClean="0">
                <a:solidFill>
                  <a:srgbClr val="0070C0"/>
                </a:solidFill>
              </a:rPr>
              <a:t>dračí krve</a:t>
            </a: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     </a:t>
            </a:r>
            <a:r>
              <a:rPr lang="cs-CZ" b="1" dirty="0" smtClean="0">
                <a:solidFill>
                  <a:srgbClr val="0070C0"/>
                </a:solidFill>
              </a:rPr>
              <a:t>24</a:t>
            </a:r>
            <a:r>
              <a:rPr lang="cs-CZ" b="1" dirty="0" smtClean="0">
                <a:solidFill>
                  <a:srgbClr val="0070C0"/>
                </a:solidFill>
              </a:rPr>
              <a:t>   kočičích </a:t>
            </a:r>
            <a:r>
              <a:rPr lang="cs-CZ" b="1" dirty="0" smtClean="0">
                <a:solidFill>
                  <a:srgbClr val="0070C0"/>
                </a:solidFill>
              </a:rPr>
              <a:t>chlupů</a:t>
            </a: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    </a:t>
            </a:r>
            <a:r>
              <a:rPr lang="cs-CZ" b="1" dirty="0" smtClean="0">
                <a:solidFill>
                  <a:srgbClr val="0070C0"/>
                </a:solidFill>
              </a:rPr>
              <a:t>3   </a:t>
            </a:r>
            <a:r>
              <a:rPr lang="cs-CZ" b="1" dirty="0" smtClean="0">
                <a:solidFill>
                  <a:srgbClr val="0070C0"/>
                </a:solidFill>
              </a:rPr>
              <a:t>netopýří </a:t>
            </a:r>
            <a:r>
              <a:rPr lang="cs-CZ" b="1" dirty="0" smtClean="0">
                <a:solidFill>
                  <a:srgbClr val="0070C0"/>
                </a:solidFill>
              </a:rPr>
              <a:t>hlavy </a:t>
            </a: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         </a:t>
            </a:r>
            <a:r>
              <a:rPr lang="cs-CZ" b="1" dirty="0" smtClean="0">
                <a:solidFill>
                  <a:srgbClr val="0070C0"/>
                </a:solidFill>
              </a:rPr>
              <a:t>21</a:t>
            </a:r>
            <a:r>
              <a:rPr lang="cs-CZ" b="1" dirty="0" smtClean="0">
                <a:solidFill>
                  <a:srgbClr val="0070C0"/>
                </a:solidFill>
              </a:rPr>
              <a:t>  litrů </a:t>
            </a:r>
            <a:r>
              <a:rPr lang="cs-CZ" b="1" dirty="0" smtClean="0">
                <a:solidFill>
                  <a:srgbClr val="0070C0"/>
                </a:solidFill>
              </a:rPr>
              <a:t>slimáčího slizu</a:t>
            </a:r>
          </a:p>
          <a:p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                               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15  </a:t>
            </a:r>
            <a:r>
              <a:rPr lang="cs-CZ" b="1" dirty="0" smtClean="0">
                <a:solidFill>
                  <a:srgbClr val="0070C0"/>
                </a:solidFill>
              </a:rPr>
              <a:t>slepičích pařátů</a:t>
            </a:r>
          </a:p>
          <a:p>
            <a:endParaRPr lang="cs-CZ" dirty="0" smtClean="0"/>
          </a:p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        </a:t>
            </a:r>
            <a:endParaRPr lang="cs-CZ" sz="2400" b="1" u="sng" dirty="0" smtClean="0">
              <a:solidFill>
                <a:schemeClr val="accent2"/>
              </a:solidFill>
            </a:endParaRPr>
          </a:p>
        </p:txBody>
      </p:sp>
      <p:pic>
        <p:nvPicPr>
          <p:cNvPr id="9218" name="Picture 2" descr="Čarodějnice – Hrát si a Rozvíjet s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0133" y="1919110"/>
            <a:ext cx="2513910" cy="14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Čarodějnice – Hrát si a Rozvíjet s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626315" y="1927274"/>
            <a:ext cx="2067951" cy="206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053883" y="5092505"/>
            <a:ext cx="782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3200" b="1" u="sng" dirty="0" smtClean="0">
                <a:solidFill>
                  <a:srgbClr val="FFC000"/>
                </a:solidFill>
              </a:rPr>
              <a:t>Pomoz </a:t>
            </a:r>
            <a:r>
              <a:rPr lang="cs-CZ" sz="3200" b="1" u="sng" dirty="0" err="1" smtClean="0">
                <a:solidFill>
                  <a:srgbClr val="FFC000"/>
                </a:solidFill>
              </a:rPr>
              <a:t>Sabrině</a:t>
            </a:r>
            <a:r>
              <a:rPr lang="cs-CZ" sz="3200" b="1" u="sng" dirty="0" smtClean="0">
                <a:solidFill>
                  <a:srgbClr val="FFC000"/>
                </a:solidFill>
              </a:rPr>
              <a:t> ingredience rozdělit.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5120639"/>
            <a:ext cx="8825659" cy="71745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Tys to smíchal! A děti teď nevědí, jak to rozdělit na tři díly!</a:t>
            </a:r>
            <a:br>
              <a:rPr lang="cs-CZ" b="1" dirty="0" smtClean="0">
                <a:solidFill>
                  <a:srgbClr val="FFC000"/>
                </a:solidFill>
              </a:rPr>
            </a:br>
            <a:r>
              <a:rPr lang="cs-CZ" b="1" dirty="0" smtClean="0">
                <a:solidFill>
                  <a:srgbClr val="FFC000"/>
                </a:solidFill>
              </a:rPr>
              <a:t>               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Nebo jo?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rázek 4" descr="Sabri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46" b="584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50498" y="4881489"/>
            <a:ext cx="8630114" cy="1148888"/>
          </a:xfrm>
        </p:spPr>
        <p:txBody>
          <a:bodyPr/>
          <a:lstStyle/>
          <a:p>
            <a:r>
              <a:rPr lang="cs-CZ" dirty="0" smtClean="0"/>
              <a:t>     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815926"/>
            <a:ext cx="2793158" cy="618979"/>
          </a:xfrm>
        </p:spPr>
        <p:txBody>
          <a:bodyPr/>
          <a:lstStyle/>
          <a:p>
            <a:r>
              <a:rPr lang="cs-CZ" dirty="0" err="1" smtClean="0"/>
              <a:t>Sabrina</a:t>
            </a:r>
            <a:r>
              <a:rPr lang="cs-CZ" dirty="0" smtClean="0"/>
              <a:t> má:</a:t>
            </a:r>
            <a:endParaRPr lang="cs-CZ" dirty="0"/>
          </a:p>
        </p:txBody>
      </p:sp>
      <p:pic>
        <p:nvPicPr>
          <p:cNvPr id="5" name="Zástupný symbol pro obsah 4" descr="lektv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88591" y="2662237"/>
            <a:ext cx="2954215" cy="295421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5589" y="1519312"/>
            <a:ext cx="3671666" cy="4505568"/>
          </a:xfrm>
        </p:spPr>
        <p:txBody>
          <a:bodyPr>
            <a:normAutofit fontScale="25000" lnSpcReduction="20000"/>
          </a:bodyPr>
          <a:lstStyle/>
          <a:p>
            <a:r>
              <a:rPr lang="cs-CZ" sz="6400" b="1" dirty="0" smtClean="0">
                <a:solidFill>
                  <a:srgbClr val="0070C0"/>
                </a:solidFill>
              </a:rPr>
              <a:t>      </a:t>
            </a:r>
            <a:r>
              <a:rPr lang="cs-CZ" sz="8000" b="1" dirty="0" smtClean="0">
                <a:solidFill>
                  <a:srgbClr val="0070C0"/>
                </a:solidFill>
              </a:rPr>
              <a:t>6   rybích očí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  </a:t>
            </a:r>
            <a:r>
              <a:rPr lang="cs-CZ" sz="8000" b="1" dirty="0" smtClean="0">
                <a:solidFill>
                  <a:srgbClr val="0070C0"/>
                </a:solidFill>
              </a:rPr>
              <a:t>12   </a:t>
            </a:r>
            <a:r>
              <a:rPr lang="cs-CZ" sz="8000" b="1" dirty="0" smtClean="0">
                <a:solidFill>
                  <a:srgbClr val="0070C0"/>
                </a:solidFill>
              </a:rPr>
              <a:t>žabích </a:t>
            </a:r>
            <a:r>
              <a:rPr lang="cs-CZ" sz="8000" b="1" dirty="0" smtClean="0">
                <a:solidFill>
                  <a:srgbClr val="0070C0"/>
                </a:solidFill>
              </a:rPr>
              <a:t>stehýnek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27   </a:t>
            </a:r>
            <a:r>
              <a:rPr lang="cs-CZ" sz="8000" b="1" dirty="0" smtClean="0">
                <a:solidFill>
                  <a:srgbClr val="0070C0"/>
                </a:solidFill>
              </a:rPr>
              <a:t>pavoučích </a:t>
            </a:r>
            <a:r>
              <a:rPr lang="cs-CZ" sz="8000" b="1" dirty="0" smtClean="0">
                <a:solidFill>
                  <a:srgbClr val="0070C0"/>
                </a:solidFill>
              </a:rPr>
              <a:t>nohou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30   </a:t>
            </a:r>
            <a:r>
              <a:rPr lang="cs-CZ" sz="8000" b="1" dirty="0" smtClean="0">
                <a:solidFill>
                  <a:srgbClr val="0070C0"/>
                </a:solidFill>
              </a:rPr>
              <a:t>muších </a:t>
            </a:r>
            <a:r>
              <a:rPr lang="cs-CZ" sz="8000" b="1" dirty="0" smtClean="0">
                <a:solidFill>
                  <a:srgbClr val="0070C0"/>
                </a:solidFill>
              </a:rPr>
              <a:t>křídel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  9   </a:t>
            </a:r>
            <a:r>
              <a:rPr lang="cs-CZ" sz="8000" b="1" dirty="0" smtClean="0">
                <a:solidFill>
                  <a:srgbClr val="0070C0"/>
                </a:solidFill>
              </a:rPr>
              <a:t>hadích </a:t>
            </a:r>
            <a:r>
              <a:rPr lang="cs-CZ" sz="8000" b="1" dirty="0" smtClean="0">
                <a:solidFill>
                  <a:srgbClr val="0070C0"/>
                </a:solidFill>
              </a:rPr>
              <a:t>ocásků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18   </a:t>
            </a:r>
            <a:r>
              <a:rPr lang="cs-CZ" sz="8000" b="1" dirty="0" smtClean="0">
                <a:solidFill>
                  <a:srgbClr val="0070C0"/>
                </a:solidFill>
              </a:rPr>
              <a:t>kapek dračí </a:t>
            </a:r>
            <a:r>
              <a:rPr lang="cs-CZ" sz="8000" b="1" dirty="0" smtClean="0">
                <a:solidFill>
                  <a:srgbClr val="0070C0"/>
                </a:solidFill>
              </a:rPr>
              <a:t>krve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24   </a:t>
            </a:r>
            <a:r>
              <a:rPr lang="cs-CZ" sz="8000" b="1" dirty="0" smtClean="0">
                <a:solidFill>
                  <a:srgbClr val="0070C0"/>
                </a:solidFill>
              </a:rPr>
              <a:t>kočičích </a:t>
            </a:r>
            <a:r>
              <a:rPr lang="cs-CZ" sz="8000" b="1" dirty="0" smtClean="0">
                <a:solidFill>
                  <a:srgbClr val="0070C0"/>
                </a:solidFill>
              </a:rPr>
              <a:t>chlupů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  3   </a:t>
            </a:r>
            <a:r>
              <a:rPr lang="cs-CZ" sz="8000" b="1" dirty="0" smtClean="0">
                <a:solidFill>
                  <a:srgbClr val="0070C0"/>
                </a:solidFill>
              </a:rPr>
              <a:t>netopýří hlavy </a:t>
            </a:r>
            <a:endParaRPr lang="cs-CZ" sz="8000" b="1" dirty="0" smtClean="0">
              <a:solidFill>
                <a:srgbClr val="0070C0"/>
              </a:solidFill>
            </a:endParaRP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21  </a:t>
            </a:r>
            <a:r>
              <a:rPr lang="cs-CZ" sz="8000" b="1" dirty="0" smtClean="0">
                <a:solidFill>
                  <a:srgbClr val="0070C0"/>
                </a:solidFill>
              </a:rPr>
              <a:t>litrů slimáčího </a:t>
            </a:r>
            <a:r>
              <a:rPr lang="cs-CZ" sz="8000" b="1" dirty="0" smtClean="0">
                <a:solidFill>
                  <a:srgbClr val="0070C0"/>
                </a:solidFill>
              </a:rPr>
              <a:t>slizu</a:t>
            </a:r>
          </a:p>
          <a:p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 15   </a:t>
            </a:r>
            <a:r>
              <a:rPr lang="cs-CZ" sz="8000" b="1" dirty="0" err="1" smtClean="0">
                <a:solidFill>
                  <a:srgbClr val="0070C0"/>
                </a:solidFill>
              </a:rPr>
              <a:t>slepičích</a:t>
            </a:r>
            <a:r>
              <a:rPr lang="cs-CZ" sz="8000" b="1" dirty="0" smtClean="0">
                <a:solidFill>
                  <a:srgbClr val="0070C0"/>
                </a:solidFill>
              </a:rPr>
              <a:t> pařátů</a:t>
            </a:r>
            <a:endParaRPr lang="cs-CZ" sz="8000" b="1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97414" y="2518116"/>
            <a:ext cx="1885072" cy="7174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 rybí oči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46721" y="1448972"/>
            <a:ext cx="1927274" cy="7174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 rybí oči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988063" y="3094892"/>
            <a:ext cx="1983544" cy="6611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 rybí oči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35040" y="6063175"/>
            <a:ext cx="575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Všechny ingredience postupně rozděl na tři díly.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94788" y="169172"/>
            <a:ext cx="80575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/>
              <a:t>Na jeden lektvar potřebuje </a:t>
            </a:r>
            <a:r>
              <a:rPr lang="cs-CZ" sz="2400" b="1" u="sng" dirty="0" err="1" smtClean="0"/>
              <a:t>Sabrina</a:t>
            </a:r>
            <a:r>
              <a:rPr lang="cs-CZ" sz="2400" b="1" u="sng" dirty="0" smtClean="0"/>
              <a:t>: </a:t>
            </a:r>
            <a:endParaRPr lang="cs-CZ" sz="2400" b="1" u="sng" dirty="0" smtClean="0"/>
          </a:p>
          <a:p>
            <a:endParaRPr lang="cs-CZ" b="1" u="sng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                                                     2   rybí oči</a:t>
            </a:r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cs-CZ" b="1" dirty="0" smtClean="0">
                <a:solidFill>
                  <a:srgbClr val="0070C0"/>
                </a:solidFill>
              </a:rPr>
              <a:t>  4   žabí stehýnka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          </a:t>
            </a:r>
            <a:r>
              <a:rPr lang="cs-CZ" b="1" dirty="0" smtClean="0">
                <a:solidFill>
                  <a:srgbClr val="0070C0"/>
                </a:solidFill>
              </a:rPr>
              <a:t>9   </a:t>
            </a:r>
            <a:r>
              <a:rPr lang="cs-CZ" b="1" dirty="0" smtClean="0">
                <a:solidFill>
                  <a:srgbClr val="0070C0"/>
                </a:solidFill>
              </a:rPr>
              <a:t>pavoučích nohou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 </a:t>
            </a:r>
            <a:r>
              <a:rPr lang="cs-CZ" b="1" dirty="0" smtClean="0">
                <a:solidFill>
                  <a:srgbClr val="0070C0"/>
                </a:solidFill>
              </a:rPr>
              <a:t>10   </a:t>
            </a:r>
            <a:r>
              <a:rPr lang="cs-CZ" b="1" dirty="0" smtClean="0">
                <a:solidFill>
                  <a:srgbClr val="0070C0"/>
                </a:solidFill>
              </a:rPr>
              <a:t>muších křídel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</a:t>
            </a:r>
            <a:r>
              <a:rPr lang="cs-CZ" b="1" dirty="0" smtClean="0">
                <a:solidFill>
                  <a:srgbClr val="0070C0"/>
                </a:solidFill>
              </a:rPr>
              <a:t> 3   hadí ocásky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       </a:t>
            </a:r>
            <a:r>
              <a:rPr lang="cs-CZ" b="1" dirty="0" smtClean="0">
                <a:solidFill>
                  <a:srgbClr val="0070C0"/>
                </a:solidFill>
              </a:rPr>
              <a:t> 6   </a:t>
            </a:r>
            <a:r>
              <a:rPr lang="cs-CZ" b="1" dirty="0" smtClean="0">
                <a:solidFill>
                  <a:srgbClr val="0070C0"/>
                </a:solidFill>
              </a:rPr>
              <a:t>kapek dračí krve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</a:t>
            </a:r>
            <a:r>
              <a:rPr lang="cs-CZ" b="1" dirty="0" smtClean="0">
                <a:solidFill>
                  <a:srgbClr val="0070C0"/>
                </a:solidFill>
              </a:rPr>
              <a:t>       8   kočičích chlupů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    </a:t>
            </a:r>
            <a:r>
              <a:rPr lang="cs-CZ" b="1" dirty="0" smtClean="0">
                <a:solidFill>
                  <a:srgbClr val="0070C0"/>
                </a:solidFill>
              </a:rPr>
              <a:t>1   </a:t>
            </a:r>
            <a:r>
              <a:rPr lang="cs-CZ" b="1" dirty="0" smtClean="0">
                <a:solidFill>
                  <a:srgbClr val="0070C0"/>
                </a:solidFill>
              </a:rPr>
              <a:t>netopýří </a:t>
            </a:r>
            <a:r>
              <a:rPr lang="cs-CZ" b="1" dirty="0" smtClean="0">
                <a:solidFill>
                  <a:srgbClr val="0070C0"/>
                </a:solidFill>
              </a:rPr>
              <a:t>hlavu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              </a:t>
            </a:r>
            <a:r>
              <a:rPr lang="cs-CZ" b="1" dirty="0" smtClean="0">
                <a:solidFill>
                  <a:srgbClr val="0070C0"/>
                </a:solidFill>
              </a:rPr>
              <a:t>     7   </a:t>
            </a:r>
            <a:r>
              <a:rPr lang="cs-CZ" b="1" dirty="0" smtClean="0">
                <a:solidFill>
                  <a:srgbClr val="0070C0"/>
                </a:solidFill>
              </a:rPr>
              <a:t>litrů slimáčího slizu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                                                     </a:t>
            </a:r>
            <a:r>
              <a:rPr lang="cs-CZ" b="1" dirty="0" smtClean="0">
                <a:solidFill>
                  <a:srgbClr val="0070C0"/>
                </a:solidFill>
              </a:rPr>
              <a:t> 5  </a:t>
            </a:r>
            <a:r>
              <a:rPr lang="cs-CZ" b="1" dirty="0" err="1" smtClean="0">
                <a:solidFill>
                  <a:srgbClr val="0070C0"/>
                </a:solidFill>
              </a:rPr>
              <a:t>slepičích</a:t>
            </a:r>
            <a:r>
              <a:rPr lang="cs-CZ" b="1" dirty="0" smtClean="0">
                <a:solidFill>
                  <a:srgbClr val="0070C0"/>
                </a:solidFill>
              </a:rPr>
              <a:t> pařátů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sz="2400" b="1" u="sng" dirty="0" smtClean="0">
                <a:solidFill>
                  <a:srgbClr val="FFFF00"/>
                </a:solidFill>
              </a:rPr>
              <a:t>Kolik musela </a:t>
            </a:r>
            <a:r>
              <a:rPr lang="cs-CZ" sz="2400" b="1" u="sng" dirty="0" smtClean="0">
                <a:solidFill>
                  <a:srgbClr val="FFFF00"/>
                </a:solidFill>
              </a:rPr>
              <a:t>čarodějnice </a:t>
            </a:r>
            <a:r>
              <a:rPr lang="cs-CZ" sz="2400" b="1" u="sng" dirty="0" err="1" smtClean="0">
                <a:solidFill>
                  <a:srgbClr val="FFFF00"/>
                </a:solidFill>
              </a:rPr>
              <a:t>Sabrina</a:t>
            </a:r>
            <a:r>
              <a:rPr lang="cs-CZ" sz="2400" b="1" u="sng" dirty="0" smtClean="0">
                <a:solidFill>
                  <a:srgbClr val="FFFF00"/>
                </a:solidFill>
              </a:rPr>
              <a:t> </a:t>
            </a:r>
            <a:r>
              <a:rPr lang="cs-CZ" sz="2400" b="1" u="sng" dirty="0" smtClean="0">
                <a:solidFill>
                  <a:srgbClr val="FFFF00"/>
                </a:solidFill>
              </a:rPr>
              <a:t>chytit ryb, žab, much, hadů a </a:t>
            </a:r>
            <a:r>
              <a:rPr lang="cs-CZ" sz="2400" b="1" u="sng" dirty="0" smtClean="0">
                <a:solidFill>
                  <a:srgbClr val="FFFF00"/>
                </a:solidFill>
              </a:rPr>
              <a:t>netopýrů na všechny tři lektvary? </a:t>
            </a:r>
          </a:p>
          <a:p>
            <a:pPr algn="ctr"/>
            <a:r>
              <a:rPr lang="cs-CZ" sz="2800" b="1" u="sng" dirty="0" smtClean="0">
                <a:solidFill>
                  <a:srgbClr val="FFC000"/>
                </a:solidFill>
              </a:rPr>
              <a:t>Spočítej a zapiš na papír! </a:t>
            </a:r>
            <a:endParaRPr lang="cs-CZ" sz="2800" b="1" u="sng" dirty="0" smtClean="0">
              <a:solidFill>
                <a:srgbClr val="FFC000"/>
              </a:solidFill>
            </a:endParaRPr>
          </a:p>
        </p:txBody>
      </p:sp>
      <p:pic>
        <p:nvPicPr>
          <p:cNvPr id="9218" name="Picture 2" descr="Čarodějnice – Hrát si a Rozvíjet s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08078" y="1209821"/>
            <a:ext cx="3010486" cy="30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Čarodějnice – Hrát si a Rozvíjet s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6462" y="970670"/>
            <a:ext cx="2275685" cy="12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žá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570" y="2071541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0498" y="4979963"/>
            <a:ext cx="8630115" cy="829994"/>
          </a:xfrm>
        </p:spPr>
        <p:txBody>
          <a:bodyPr>
            <a:normAutofit/>
          </a:bodyPr>
          <a:lstStyle/>
          <a:p>
            <a:r>
              <a:rPr lang="cs-CZ" dirty="0" smtClean="0"/>
              <a:t>Hej! Co to počítáš?! Kolik má ocásků had, moucha křídel, žába stehýnek…? </a:t>
            </a:r>
            <a:endParaRPr lang="cs-CZ" dirty="0"/>
          </a:p>
        </p:txBody>
      </p:sp>
      <p:pic>
        <p:nvPicPr>
          <p:cNvPr id="5" name="Zástupný symbol pro obrázek 4" descr="Sabrina 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694" b="21694"/>
          <a:stretch>
            <a:fillRect/>
          </a:stretch>
        </p:blipFill>
        <p:spPr>
          <a:xfrm>
            <a:off x="2307102" y="1041009"/>
            <a:ext cx="6654018" cy="289549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5852159"/>
            <a:ext cx="8825658" cy="407964"/>
          </a:xfrm>
        </p:spPr>
        <p:txBody>
          <a:bodyPr>
            <a:noAutofit/>
          </a:bodyPr>
          <a:lstStyle/>
          <a:p>
            <a:r>
              <a:rPr lang="cs-CZ" sz="2400" dirty="0" smtClean="0"/>
              <a:t>                                                                Tolik jo? Aha!</a:t>
            </a:r>
            <a:endParaRPr 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4732" y="4332850"/>
            <a:ext cx="8834511" cy="189913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/>
            </a:r>
            <a:br>
              <a:rPr lang="cs-CZ" sz="2800" b="1" dirty="0" smtClean="0">
                <a:solidFill>
                  <a:srgbClr val="FFC000"/>
                </a:solidFill>
              </a:rPr>
            </a:br>
            <a:r>
              <a:rPr lang="cs-CZ" sz="2800" b="1" dirty="0" smtClean="0">
                <a:solidFill>
                  <a:srgbClr val="FFC000"/>
                </a:solidFill>
              </a:rPr>
              <a:t/>
            </a:r>
            <a:br>
              <a:rPr lang="cs-CZ" sz="2800" b="1" dirty="0" smtClean="0">
                <a:solidFill>
                  <a:srgbClr val="FFC000"/>
                </a:solidFill>
              </a:rPr>
            </a:br>
            <a:r>
              <a:rPr lang="cs-CZ" sz="2800" b="1" dirty="0" smtClean="0">
                <a:solidFill>
                  <a:srgbClr val="FFC000"/>
                </a:solidFill>
              </a:rPr>
              <a:t/>
            </a:r>
            <a:br>
              <a:rPr lang="cs-CZ" sz="2800" b="1" dirty="0" smtClean="0">
                <a:solidFill>
                  <a:srgbClr val="FFC000"/>
                </a:solidFill>
              </a:rPr>
            </a:br>
            <a:r>
              <a:rPr lang="cs-CZ" sz="2800" b="1" dirty="0" smtClean="0">
                <a:solidFill>
                  <a:srgbClr val="FFC000"/>
                </a:solidFill>
              </a:rPr>
              <a:t/>
            </a:r>
            <a:br>
              <a:rPr lang="cs-CZ" sz="2800" b="1" dirty="0" smtClean="0">
                <a:solidFill>
                  <a:srgbClr val="FFC000"/>
                </a:solidFill>
              </a:rPr>
            </a:br>
            <a:r>
              <a:rPr lang="cs-CZ" sz="2800" b="1" dirty="0" err="1" smtClean="0">
                <a:solidFill>
                  <a:srgbClr val="FFC000"/>
                </a:solidFill>
              </a:rPr>
              <a:t>Sabrina</a:t>
            </a:r>
            <a:r>
              <a:rPr lang="cs-CZ" sz="2800" b="1" dirty="0" smtClean="0">
                <a:solidFill>
                  <a:srgbClr val="FFC000"/>
                </a:solidFill>
              </a:rPr>
              <a:t>  na tři lektvary chytila 3 ryby, 6 žab</a:t>
            </a:r>
            <a:r>
              <a:rPr lang="cs-CZ" sz="2800" b="1" dirty="0" smtClean="0">
                <a:solidFill>
                  <a:srgbClr val="FFC000"/>
                </a:solidFill>
              </a:rPr>
              <a:t>, </a:t>
            </a:r>
            <a:r>
              <a:rPr lang="cs-CZ" sz="2800" b="1" dirty="0" smtClean="0">
                <a:solidFill>
                  <a:srgbClr val="FFC000"/>
                </a:solidFill>
              </a:rPr>
              <a:t>15 much</a:t>
            </a:r>
            <a:r>
              <a:rPr lang="cs-CZ" sz="2800" b="1" dirty="0" smtClean="0">
                <a:solidFill>
                  <a:srgbClr val="FFC000"/>
                </a:solidFill>
              </a:rPr>
              <a:t>, </a:t>
            </a:r>
            <a:r>
              <a:rPr lang="cs-CZ" sz="2800" b="1" dirty="0" smtClean="0">
                <a:solidFill>
                  <a:srgbClr val="FFC000"/>
                </a:solidFill>
              </a:rPr>
              <a:t>9 hadů </a:t>
            </a:r>
            <a:r>
              <a:rPr lang="cs-CZ" sz="2800" b="1" dirty="0" smtClean="0">
                <a:solidFill>
                  <a:srgbClr val="FFC000"/>
                </a:solidFill>
              </a:rPr>
              <a:t>a </a:t>
            </a:r>
            <a:r>
              <a:rPr lang="cs-CZ" sz="2800" b="1" dirty="0" smtClean="0">
                <a:solidFill>
                  <a:srgbClr val="FFC000"/>
                </a:solidFill>
              </a:rPr>
              <a:t>3 netopýry. </a:t>
            </a:r>
            <a:br>
              <a:rPr lang="cs-CZ" sz="2800" b="1" dirty="0" smtClean="0">
                <a:solidFill>
                  <a:srgbClr val="FFC000"/>
                </a:solidFill>
              </a:rPr>
            </a:br>
            <a:r>
              <a:rPr lang="cs-CZ" sz="2800" b="1" dirty="0" smtClean="0">
                <a:solidFill>
                  <a:srgbClr val="FFC000"/>
                </a:solidFill>
              </a:rPr>
              <a:t>                                         </a:t>
            </a:r>
            <a:r>
              <a:rPr lang="cs-CZ" sz="2800" b="1" dirty="0" smtClean="0">
                <a:solidFill>
                  <a:srgbClr val="FFFF00"/>
                </a:solidFill>
              </a:rPr>
              <a:t>Pěkně se u toho zapotila!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5" name="Zástupný symbol pro obrázek 4" descr="Sale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02" b="24302"/>
          <a:stretch>
            <a:fillRect/>
          </a:stretch>
        </p:blipFill>
        <p:spPr>
          <a:xfrm>
            <a:off x="4709627" y="1645920"/>
            <a:ext cx="5904032" cy="2468880"/>
          </a:xfrm>
        </p:spPr>
      </p:pic>
      <p:sp>
        <p:nvSpPr>
          <p:cNvPr id="7" name="Oválný popisek 6"/>
          <p:cNvSpPr/>
          <p:nvPr/>
        </p:nvSpPr>
        <p:spPr>
          <a:xfrm>
            <a:off x="520505" y="450166"/>
            <a:ext cx="4839285" cy="1856936"/>
          </a:xfrm>
          <a:prstGeom prst="wedgeEllipseCallout">
            <a:avLst>
              <a:gd name="adj1" fmla="val 53045"/>
              <a:gd name="adj2" fmla="val 5942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Já vám nedám ani chlup!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012875"/>
            <a:ext cx="8825658" cy="1730325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sz="4400" dirty="0" smtClean="0">
                <a:solidFill>
                  <a:srgbClr val="00B0F0"/>
                </a:solidFill>
              </a:rPr>
              <a:t>Co potřebuje správná čarodějnice? </a:t>
            </a:r>
            <a:endParaRPr lang="cs-CZ" sz="4400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5261317"/>
            <a:ext cx="8825658" cy="37748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cs-CZ" sz="2000" b="1" dirty="0" smtClean="0"/>
              <a:t>To jsem teda zvědavá! </a:t>
            </a:r>
            <a:endParaRPr lang="cs-CZ" sz="2000" b="1" dirty="0"/>
          </a:p>
        </p:txBody>
      </p:sp>
      <p:pic>
        <p:nvPicPr>
          <p:cNvPr id="28674" name="Picture 2" descr="http://www.predskolaci.cz/wp-content/uploads/2009/04/witch-cauldron-03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48247" y="2102890"/>
            <a:ext cx="2743200" cy="40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7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Co potřebuje čaroděj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357" y="242499"/>
            <a:ext cx="7512148" cy="5675065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3895" y="647113"/>
            <a:ext cx="91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Rozluštíš to?</a:t>
            </a:r>
            <a:endParaRPr lang="cs-CZ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Obrázek 16" descr="čarodějnice - mlej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2474" y="1941342"/>
            <a:ext cx="3166929" cy="2377440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855742" y="1223889"/>
            <a:ext cx="50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sz="3200" dirty="0"/>
              <a:t>Do lektvaru </a:t>
            </a:r>
            <a:r>
              <a:rPr lang="cs-CZ" sz="3200" b="1" dirty="0">
                <a:solidFill>
                  <a:srgbClr val="92D050"/>
                </a:solidFill>
              </a:rPr>
              <a:t>Dračí Dech </a:t>
            </a:r>
            <a:r>
              <a:rPr lang="cs-CZ" sz="3200" dirty="0"/>
              <a:t>je třeba přidat kromě dračího srdce a slizu z </a:t>
            </a:r>
            <a:r>
              <a:rPr lang="cs-CZ" sz="3200" dirty="0" err="1" smtClean="0"/>
              <a:t>tlustočerva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</a:t>
            </a:r>
            <a:r>
              <a:rPr lang="cs-CZ" sz="3200" dirty="0"/>
              <a:t>i </a:t>
            </a:r>
            <a:r>
              <a:rPr lang="cs-CZ" sz="3200" dirty="0" smtClean="0"/>
              <a:t>čtyři</a:t>
            </a:r>
            <a:r>
              <a:rPr lang="cs-CZ" sz="3200" dirty="0" smtClean="0"/>
              <a:t> </a:t>
            </a:r>
            <a:r>
              <a:rPr lang="cs-CZ" sz="3200" dirty="0"/>
              <a:t>listy kopřivy. Profesor </a:t>
            </a:r>
            <a:r>
              <a:rPr lang="cs-CZ" sz="3200" dirty="0" err="1"/>
              <a:t>Snape</a:t>
            </a:r>
            <a:r>
              <a:rPr lang="cs-CZ" sz="3200" dirty="0"/>
              <a:t> potřebuje udělat </a:t>
            </a:r>
            <a:r>
              <a:rPr lang="cs-CZ" sz="3200" dirty="0" smtClean="0"/>
              <a:t>8 </a:t>
            </a:r>
            <a:r>
              <a:rPr lang="cs-CZ" sz="3200" dirty="0"/>
              <a:t>těchto lektvarů. Kolik listů kopřivy bude potřebovat?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6382" y="4747846"/>
            <a:ext cx="9244897" cy="4747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1800" dirty="0" smtClean="0"/>
              <a:t>Výpočet:</a:t>
            </a: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6382" y="5539154"/>
            <a:ext cx="9244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Odpověď:</a:t>
            </a:r>
            <a:endParaRPr lang="cs-CZ" dirty="0"/>
          </a:p>
        </p:txBody>
      </p:sp>
      <p:sp>
        <p:nvSpPr>
          <p:cNvPr id="1028" name="AutoShape 4" descr="Severus Snape: The Major Clues He Wasn't A Villain - CINEMABLE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28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Správné čarodějnici nesmí chybět: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koště, klobouk, netopýr, kočka, oheň.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914400" y="5981337"/>
            <a:ext cx="4586068" cy="546072"/>
          </a:xfrm>
        </p:spPr>
        <p:txBody>
          <a:bodyPr>
            <a:noAutofit/>
          </a:bodyPr>
          <a:lstStyle/>
          <a:p>
            <a:r>
              <a:rPr lang="cs-CZ" sz="2400" dirty="0" smtClean="0"/>
              <a:t>Napiš co tě ještě napadne. 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accent2"/>
                </a:solidFill>
              </a:rPr>
              <a:t>Chybí tam něco?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pic>
        <p:nvPicPr>
          <p:cNvPr id="5" name="Obrázek 4" descr="kniha kou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848" y="3227274"/>
            <a:ext cx="2974694" cy="33915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6258" y="973668"/>
            <a:ext cx="8651631" cy="706964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Teď se všechno ukáže! Tak vybírej! 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Obrázek 2" descr="Košt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5575" y="1858107"/>
            <a:ext cx="6752493" cy="47478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3539" y="973668"/>
            <a:ext cx="7102828" cy="706964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Copak ti vyšlo? Pochlub se!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3" name="Obrázek 2" descr="Koště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5403" y="1823451"/>
            <a:ext cx="6457071" cy="4787139"/>
          </a:xfrm>
          <a:prstGeom prst="rect">
            <a:avLst/>
          </a:prstGeom>
        </p:spPr>
      </p:pic>
      <p:pic>
        <p:nvPicPr>
          <p:cNvPr id="4" name="Obrázek 3" descr="koště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6045" y="3798277"/>
            <a:ext cx="2264267" cy="2409679"/>
          </a:xfrm>
          <a:prstGeom prst="rect">
            <a:avLst/>
          </a:prstGeom>
        </p:spPr>
      </p:pic>
      <p:pic>
        <p:nvPicPr>
          <p:cNvPr id="5" name="Obrázek 4" descr="koště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980" y="2560320"/>
            <a:ext cx="2385647" cy="238564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717452"/>
            <a:ext cx="4351025" cy="1617785"/>
          </a:xfrm>
        </p:spPr>
        <p:txBody>
          <a:bodyPr/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Správná čarodějnice nebo mág má doma svůj talisman. Můžeš si ho vyrobit. 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19778" y="1477108"/>
            <a:ext cx="2982351" cy="4642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95417854_864533794067045_42615638793450946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5588" y="1392701"/>
            <a:ext cx="3118541" cy="4888523"/>
          </a:xfrm>
          <a:prstGeom prst="rect">
            <a:avLst/>
          </a:prstGeom>
        </p:spPr>
      </p:pic>
      <p:pic>
        <p:nvPicPr>
          <p:cNvPr id="5" name="Obrázek 4" descr="95302915_830469860781635_56846131257860423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532185"/>
            <a:ext cx="2107708" cy="34927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1878" y="872197"/>
            <a:ext cx="8453906" cy="2806569"/>
          </a:xfrm>
        </p:spPr>
        <p:txBody>
          <a:bodyPr/>
          <a:lstStyle/>
          <a:p>
            <a:pPr algn="ctr"/>
            <a:r>
              <a:rPr lang="cs-CZ" dirty="0" smtClean="0"/>
              <a:t>Zvládli jste to skvěle!</a:t>
            </a:r>
            <a:br>
              <a:rPr lang="cs-CZ" dirty="0" smtClean="0"/>
            </a:br>
            <a:r>
              <a:rPr lang="cs-CZ" dirty="0" smtClean="0"/>
              <a:t> Teď můžete k čarodějnicím do učení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31748" name="Picture 4" descr="Pálení čarodějnic obrázky, citáty a animace pro Facebook ...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68889" y="3544642"/>
            <a:ext cx="2513352" cy="31432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2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31914" cy="706964"/>
          </a:xfrm>
        </p:spPr>
        <p:txBody>
          <a:bodyPr/>
          <a:lstStyle/>
          <a:p>
            <a:r>
              <a:rPr lang="cs-CZ" sz="4000" dirty="0" smtClean="0">
                <a:solidFill>
                  <a:srgbClr val="00B0F0"/>
                </a:solidFill>
              </a:rPr>
              <a:t>Tak kolik?                               </a:t>
            </a:r>
            <a:r>
              <a:rPr lang="cs-CZ" sz="2400" dirty="0" smtClean="0">
                <a:solidFill>
                  <a:srgbClr val="00B0F0"/>
                </a:solidFill>
              </a:rPr>
              <a:t>Zkus to vypočítat!                               </a:t>
            </a:r>
            <a:endParaRPr lang="cs-CZ" sz="2400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 descr="Sn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652" y="747010"/>
            <a:ext cx="3764645" cy="569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1878" y="1012874"/>
            <a:ext cx="8453906" cy="284167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sz="3200" dirty="0" smtClean="0">
                <a:solidFill>
                  <a:srgbClr val="FFC000"/>
                </a:solidFill>
              </a:rPr>
              <a:t>Víte? Nebo si necháte poradit?</a:t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cs-CZ" sz="3200" dirty="0" smtClean="0">
                <a:solidFill>
                  <a:srgbClr val="FFC000"/>
                </a:solidFill>
              </a:rPr>
              <a:t> </a:t>
            </a:r>
            <a:r>
              <a:rPr lang="cs-CZ" sz="3200" dirty="0" smtClean="0">
                <a:solidFill>
                  <a:srgbClr val="FFC000"/>
                </a:solidFill>
              </a:rPr>
              <a:t>         Jak vytvoříme příklad? </a:t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400" dirty="0" smtClean="0"/>
              <a:t>Do </a:t>
            </a:r>
            <a:r>
              <a:rPr lang="cs-CZ" sz="2400" dirty="0"/>
              <a:t>lektvaru Dračí Dech je třeba přidat kromě dračího srdce a slizu z </a:t>
            </a:r>
            <a:r>
              <a:rPr lang="cs-CZ" sz="2400" dirty="0" err="1"/>
              <a:t>tlustočerva</a:t>
            </a:r>
            <a:r>
              <a:rPr lang="cs-CZ" sz="2400" dirty="0"/>
              <a:t> i </a:t>
            </a:r>
            <a:r>
              <a:rPr lang="cs-CZ" sz="2400" u="sng" dirty="0" smtClean="0">
                <a:solidFill>
                  <a:srgbClr val="FF0000"/>
                </a:solidFill>
              </a:rPr>
              <a:t>čtyři </a:t>
            </a:r>
            <a:r>
              <a:rPr lang="cs-CZ" sz="2400" u="sng" dirty="0" smtClean="0">
                <a:solidFill>
                  <a:srgbClr val="FF0000"/>
                </a:solidFill>
              </a:rPr>
              <a:t> </a:t>
            </a:r>
            <a:r>
              <a:rPr lang="cs-CZ" sz="2400" u="sng" dirty="0">
                <a:solidFill>
                  <a:srgbClr val="FF0000"/>
                </a:solidFill>
              </a:rPr>
              <a:t>listy kopřivy</a:t>
            </a:r>
            <a:r>
              <a:rPr lang="cs-CZ" sz="2400" dirty="0"/>
              <a:t>. Profesor </a:t>
            </a:r>
            <a:r>
              <a:rPr lang="cs-CZ" sz="2400" dirty="0" err="1"/>
              <a:t>Snape</a:t>
            </a:r>
            <a:r>
              <a:rPr lang="cs-CZ" sz="2400" dirty="0"/>
              <a:t> potřebuje udělat </a:t>
            </a:r>
            <a:r>
              <a:rPr lang="cs-CZ" sz="2400" dirty="0">
                <a:solidFill>
                  <a:srgbClr val="FF0000"/>
                </a:solidFill>
              </a:rPr>
              <a:t>8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těchto lektvarů</a:t>
            </a:r>
            <a:r>
              <a:rPr lang="cs-CZ" sz="2400" dirty="0"/>
              <a:t>. Kolik listů kopřivy bude potřebovat?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6382" y="5064368"/>
            <a:ext cx="9244897" cy="7174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1800" dirty="0" smtClean="0"/>
              <a:t>Výpočet: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4593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7108" y="815926"/>
            <a:ext cx="8558676" cy="329184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sz="3200" dirty="0" smtClean="0">
                <a:solidFill>
                  <a:srgbClr val="FFC000"/>
                </a:solidFill>
              </a:rPr>
              <a:t>Jak vytvoříme příklad? </a:t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800" dirty="0" smtClean="0"/>
              <a:t>Do lektvaru Dračí Dech je třeba přidat kromě dračího srdce a slizu z </a:t>
            </a:r>
            <a:r>
              <a:rPr lang="cs-CZ" sz="2800" dirty="0" err="1" smtClean="0"/>
              <a:t>tlustočerva</a:t>
            </a:r>
            <a:r>
              <a:rPr lang="cs-CZ" sz="2800" dirty="0" smtClean="0"/>
              <a:t> i </a:t>
            </a:r>
            <a:r>
              <a:rPr lang="cs-CZ" sz="2800" u="sng" dirty="0" smtClean="0">
                <a:solidFill>
                  <a:srgbClr val="FF0000"/>
                </a:solidFill>
              </a:rPr>
              <a:t>čtyři </a:t>
            </a:r>
            <a:r>
              <a:rPr lang="cs-CZ" sz="2800" u="sng" dirty="0" smtClean="0">
                <a:solidFill>
                  <a:srgbClr val="FF0000"/>
                </a:solidFill>
              </a:rPr>
              <a:t>listy kopřivy</a:t>
            </a:r>
            <a:r>
              <a:rPr lang="cs-CZ" sz="2800" dirty="0" smtClean="0"/>
              <a:t>. Profesor </a:t>
            </a:r>
            <a:r>
              <a:rPr lang="cs-CZ" sz="2800" dirty="0" err="1" smtClean="0"/>
              <a:t>Snape</a:t>
            </a:r>
            <a:r>
              <a:rPr lang="cs-CZ" sz="2800" dirty="0" smtClean="0"/>
              <a:t> potřebuje udělat </a:t>
            </a:r>
            <a:r>
              <a:rPr lang="cs-CZ" sz="2800" dirty="0" smtClean="0">
                <a:solidFill>
                  <a:srgbClr val="FF0000"/>
                </a:solidFill>
              </a:rPr>
              <a:t>8 těchto </a:t>
            </a:r>
            <a:r>
              <a:rPr lang="cs-CZ" sz="2800" dirty="0" smtClean="0">
                <a:solidFill>
                  <a:srgbClr val="FF0000"/>
                </a:solidFill>
              </a:rPr>
              <a:t>lektvarů</a:t>
            </a:r>
            <a:r>
              <a:rPr lang="cs-CZ" sz="2800" dirty="0" smtClean="0"/>
              <a:t>. Kolik listů kopřivy bude potřebovat?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6382" y="5036234"/>
            <a:ext cx="9244897" cy="5627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1800" dirty="0" smtClean="0"/>
              <a:t>Výpočet:              </a:t>
            </a:r>
            <a:r>
              <a:rPr lang="cs-CZ" sz="2400" b="1" dirty="0" smtClean="0"/>
              <a:t>8</a:t>
            </a:r>
            <a:r>
              <a:rPr lang="cs-CZ" sz="2400" b="1" dirty="0" smtClean="0"/>
              <a:t> </a:t>
            </a:r>
            <a:r>
              <a:rPr lang="cs-CZ" sz="2400" b="1" dirty="0" smtClean="0"/>
              <a:t>.  </a:t>
            </a:r>
            <a:r>
              <a:rPr lang="cs-CZ" sz="2400" b="1" dirty="0" smtClean="0"/>
              <a:t>4 = 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4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315376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sz="3200" dirty="0" smtClean="0">
                <a:solidFill>
                  <a:srgbClr val="FFC000"/>
                </a:solidFill>
              </a:rPr>
              <a:t>Co odpověď?</a:t>
            </a:r>
            <a:r>
              <a:rPr lang="cs-CZ" sz="3200" dirty="0" smtClean="0">
                <a:solidFill>
                  <a:srgbClr val="FFC000"/>
                </a:solidFill>
              </a:rPr>
              <a:t/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800" dirty="0" smtClean="0"/>
              <a:t>Do lektvaru Dračí Dech je třeba přidat kromě dračího srdce a slizu z </a:t>
            </a:r>
            <a:r>
              <a:rPr lang="cs-CZ" sz="2800" dirty="0" err="1" smtClean="0"/>
              <a:t>tlustočerva</a:t>
            </a:r>
            <a:r>
              <a:rPr lang="cs-CZ" sz="2800" dirty="0" smtClean="0"/>
              <a:t> i </a:t>
            </a:r>
            <a:r>
              <a:rPr lang="cs-CZ" sz="2800" u="sng" dirty="0" smtClean="0">
                <a:solidFill>
                  <a:schemeClr val="bg1"/>
                </a:solidFill>
              </a:rPr>
              <a:t>čtyři </a:t>
            </a:r>
            <a:r>
              <a:rPr lang="cs-CZ" sz="2800" u="sng" dirty="0" smtClean="0">
                <a:solidFill>
                  <a:schemeClr val="bg1"/>
                </a:solidFill>
              </a:rPr>
              <a:t>listy kopřivy</a:t>
            </a:r>
            <a:r>
              <a:rPr lang="cs-CZ" sz="2800" dirty="0" smtClean="0">
                <a:solidFill>
                  <a:schemeClr val="bg1"/>
                </a:solidFill>
              </a:rPr>
              <a:t>. Profesor </a:t>
            </a:r>
            <a:r>
              <a:rPr lang="cs-CZ" sz="2800" dirty="0" err="1" smtClean="0">
                <a:solidFill>
                  <a:schemeClr val="bg1"/>
                </a:solidFill>
              </a:rPr>
              <a:t>Snape</a:t>
            </a:r>
            <a:r>
              <a:rPr lang="cs-CZ" sz="2800" dirty="0" smtClean="0">
                <a:solidFill>
                  <a:schemeClr val="bg1"/>
                </a:solidFill>
              </a:rPr>
              <a:t> potřebuje udělat </a:t>
            </a:r>
            <a:r>
              <a:rPr lang="cs-CZ" sz="2800" dirty="0" smtClean="0">
                <a:solidFill>
                  <a:schemeClr val="bg1"/>
                </a:solidFill>
              </a:rPr>
              <a:t>8 těchto </a:t>
            </a:r>
            <a:r>
              <a:rPr lang="cs-CZ" sz="2800" dirty="0" smtClean="0">
                <a:solidFill>
                  <a:schemeClr val="bg1"/>
                </a:solidFill>
              </a:rPr>
              <a:t>lektvarů. </a:t>
            </a:r>
            <a:r>
              <a:rPr lang="cs-CZ" sz="2800" dirty="0" smtClean="0">
                <a:solidFill>
                  <a:srgbClr val="FF0000"/>
                </a:solidFill>
              </a:rPr>
              <a:t>Kolik listů kopřivy bude potřebovat?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6382" y="4747846"/>
            <a:ext cx="9244897" cy="4747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1800" dirty="0" smtClean="0"/>
              <a:t>Výpočet:              </a:t>
            </a:r>
            <a:r>
              <a:rPr lang="cs-CZ" sz="2400" b="1" dirty="0" smtClean="0"/>
              <a:t>8</a:t>
            </a:r>
            <a:r>
              <a:rPr lang="cs-CZ" sz="2400" b="1" dirty="0" smtClean="0"/>
              <a:t> </a:t>
            </a:r>
            <a:r>
              <a:rPr lang="cs-CZ" sz="2400" b="1" dirty="0" smtClean="0"/>
              <a:t>.  </a:t>
            </a:r>
            <a:r>
              <a:rPr lang="cs-CZ" sz="2400" b="1" dirty="0" smtClean="0"/>
              <a:t>4 </a:t>
            </a:r>
            <a:r>
              <a:rPr lang="cs-CZ" sz="2400" b="1" dirty="0" smtClean="0"/>
              <a:t>= </a:t>
            </a:r>
            <a:r>
              <a:rPr lang="cs-CZ" sz="2400" b="1" dirty="0" smtClean="0"/>
              <a:t>32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6382" y="5539154"/>
            <a:ext cx="9244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Odpověď: </a:t>
            </a:r>
            <a:r>
              <a:rPr lang="cs-CZ" dirty="0" smtClean="0"/>
              <a:t>   </a:t>
            </a:r>
            <a:r>
              <a:rPr lang="cs-CZ" dirty="0" smtClean="0">
                <a:solidFill>
                  <a:srgbClr val="00B0F0"/>
                </a:solidFill>
              </a:rPr>
              <a:t>Profesor </a:t>
            </a:r>
            <a:r>
              <a:rPr lang="cs-CZ" dirty="0" err="1" smtClean="0">
                <a:solidFill>
                  <a:srgbClr val="00B0F0"/>
                </a:solidFill>
              </a:rPr>
              <a:t>Snape</a:t>
            </a:r>
            <a:r>
              <a:rPr lang="cs-CZ" dirty="0" smtClean="0">
                <a:solidFill>
                  <a:srgbClr val="00B0F0"/>
                </a:solidFill>
              </a:rPr>
              <a:t> potřebuje </a:t>
            </a:r>
            <a:r>
              <a:rPr lang="cs-CZ" dirty="0" smtClean="0">
                <a:solidFill>
                  <a:srgbClr val="00B0F0"/>
                </a:solidFill>
              </a:rPr>
              <a:t>32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listů kopřivy.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</a:t>
            </a:r>
            <a:r>
              <a:rPr lang="cs-CZ" dirty="0" smtClean="0">
                <a:solidFill>
                  <a:srgbClr val="00B0F0"/>
                </a:solidFill>
              </a:rPr>
              <a:t>Spočítali jste to dobře? Jen aby!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 descr="Snap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6578" y="1970454"/>
            <a:ext cx="3052690" cy="43904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2677648"/>
          </a:xfrm>
        </p:spPr>
        <p:txBody>
          <a:bodyPr/>
          <a:lstStyle/>
          <a:p>
            <a:r>
              <a:rPr lang="cs-CZ" dirty="0" smtClean="0"/>
              <a:t>Čarodějnice Elvíra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            POTŘEBUJE Zaříkávadlo</a:t>
            </a:r>
            <a:r>
              <a:rPr lang="cs-CZ" sz="4000" dirty="0" smtClean="0"/>
              <a:t>!</a:t>
            </a:r>
            <a:endParaRPr lang="cs-CZ" sz="4000" dirty="0"/>
          </a:p>
        </p:txBody>
      </p:sp>
      <p:sp>
        <p:nvSpPr>
          <p:cNvPr id="4" name="AutoShape 2" descr="Čarodějnice Stock vektory, Royalty Free Čarodějnice Ilustr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Ugly Witch Cartoon Character — Stock Vector © HitToon #14192191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24176" y="1420838"/>
            <a:ext cx="4124725" cy="24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1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Zasedací místnost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2343</TotalTime>
  <Words>564</Words>
  <Application>Microsoft Office PowerPoint</Application>
  <PresentationFormat>Vlastní</PresentationFormat>
  <Paragraphs>121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Zasedací místnost Ion</vt:lpstr>
      <vt:lpstr>Čarodějnické učení</vt:lpstr>
      <vt:lpstr>Víš proč?</vt:lpstr>
      <vt:lpstr>Do lektvaru Dračí Dech je třeba přidat kromě dračího srdce a slizu z tlustočerva  i čtyři listy kopřivy. Profesor Snape potřebuje udělat 8 těchto lektvarů. Kolik listů kopřivy bude potřebovat?</vt:lpstr>
      <vt:lpstr>Tak kolik?                               Zkus to vypočítat!                               </vt:lpstr>
      <vt:lpstr>Víte? Nebo si necháte poradit?           Jak vytvoříme příklad?   Do lektvaru Dračí Dech je třeba přidat kromě dračího srdce a slizu z tlustočerva i čtyři  listy kopřivy. Profesor Snape potřebuje udělat 8 těchto lektvarů. Kolik listů kopřivy bude potřebovat?</vt:lpstr>
      <vt:lpstr>Jak vytvoříme příklad?   Do lektvaru Dračí Dech je třeba přidat kromě dračího srdce a slizu z tlustočerva i čtyři listy kopřivy. Profesor Snape potřebuje udělat 8 těchto lektvarů. Kolik listů kopřivy bude potřebovat?</vt:lpstr>
      <vt:lpstr>Co odpověď?  Do lektvaru Dračí Dech je třeba přidat kromě dračího srdce a slizu z tlustočerva i čtyři listy kopřivy. Profesor Snape potřebuje udělat 8 těchto lektvarů. Kolik listů kopřivy bude potřebovat?</vt:lpstr>
      <vt:lpstr>     Spočítali jste to dobře? Jen aby!</vt:lpstr>
      <vt:lpstr>Čarodějnice Elvíra </vt:lpstr>
      <vt:lpstr>Tak to jsem na vás zvědavá!</vt:lpstr>
      <vt:lpstr>Čarodějnice Elvíra se učila zaříkávadlo, ale její kocour jí ho roztrhal na kousky. Pomoz čarodějnici poskládat slova podle abecedy, aby se jí dobře učila.  Napiš zaříkávadlo na papír!</vt:lpstr>
      <vt:lpstr>          Jsem to teda vymňouk, noooo! </vt:lpstr>
      <vt:lpstr>            Její kamarádce staré čarodějnici  se zamotalo kouzlo. Poskládáš věty tak, aby kouzlo fungovalo? Opiš si věty na lístečky!  </vt:lpstr>
      <vt:lpstr>                 Tak co? Víte?      Hledejte rýmy!                           Ne rýmu! </vt:lpstr>
      <vt:lpstr>     Třeba takhle!    MÁRY …. KÁRY  </vt:lpstr>
      <vt:lpstr>       … a další rýmy   Pokračuj dál! </vt:lpstr>
      <vt:lpstr>            Tady jsou všechny rýmy pospojované!  </vt:lpstr>
      <vt:lpstr>            Ajajaj… zaříkávadlo je poskládané, ale utekla z něj všechna i/y! Doplň je a nahlas odůvodni!  </vt:lpstr>
      <vt:lpstr>            Povedlo se? Všechna i/y jsou na svém místě správně? </vt:lpstr>
      <vt:lpstr>A slovní druhy znáš?  </vt:lpstr>
      <vt:lpstr>    Já jsem Sabrina – malá čarodějnice.                       A mám problém…! </vt:lpstr>
      <vt:lpstr>Snímek 22</vt:lpstr>
      <vt:lpstr>Tys to smíchal! A děti teď nevědí, jak to rozdělit na tři díly!                                             Nebo jo?</vt:lpstr>
      <vt:lpstr>Sabrina má:</vt:lpstr>
      <vt:lpstr>Snímek 25</vt:lpstr>
      <vt:lpstr>Hej! Co to počítáš?! Kolik má ocásků had, moucha křídel, žába stehýnek…? </vt:lpstr>
      <vt:lpstr>    Sabrina  na tři lektvary chytila 3 ryby, 6 žab, 15 much, 9 hadů a 3 netopýry.                                           Pěkně se u toho zapotila!</vt:lpstr>
      <vt:lpstr>Co potřebuje správná čarodějnice? </vt:lpstr>
      <vt:lpstr>Snímek 29</vt:lpstr>
      <vt:lpstr>Správné čarodějnici nesmí chybět: koště, klobouk, netopýr, kočka, oheň.</vt:lpstr>
      <vt:lpstr>Teď se všechno ukáže! Tak vybírej! </vt:lpstr>
      <vt:lpstr>Copak ti vyšlo? Pochlub se!</vt:lpstr>
      <vt:lpstr>Správná čarodějnice nebo mág má doma svůj talisman. Můžeš si ho vyrobit. </vt:lpstr>
      <vt:lpstr>Zvládli jste to skvěle!  Teď můžete k čarodějnicím do učení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Čarodějnické učení</dc:title>
  <dc:creator>Věrka Srbová</dc:creator>
  <cp:lastModifiedBy>doubravovam</cp:lastModifiedBy>
  <cp:revision>52</cp:revision>
  <dcterms:created xsi:type="dcterms:W3CDTF">2020-04-26T16:57:44Z</dcterms:created>
  <dcterms:modified xsi:type="dcterms:W3CDTF">2020-04-30T11:44:09Z</dcterms:modified>
</cp:coreProperties>
</file>